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04" r:id="rId2"/>
    <p:sldId id="342" r:id="rId3"/>
    <p:sldId id="300" r:id="rId4"/>
    <p:sldId id="308" r:id="rId5"/>
    <p:sldId id="301" r:id="rId6"/>
    <p:sldId id="306" r:id="rId7"/>
    <p:sldId id="297" r:id="rId8"/>
    <p:sldId id="302" r:id="rId9"/>
    <p:sldId id="335" r:id="rId10"/>
    <p:sldId id="305" r:id="rId11"/>
    <p:sldId id="310" r:id="rId12"/>
    <p:sldId id="336" r:id="rId13"/>
    <p:sldId id="303" r:id="rId14"/>
    <p:sldId id="337" r:id="rId15"/>
    <p:sldId id="338" r:id="rId16"/>
    <p:sldId id="315" r:id="rId17"/>
    <p:sldId id="341" r:id="rId18"/>
    <p:sldId id="343" r:id="rId19"/>
    <p:sldId id="339" r:id="rId20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82">
          <p15:clr>
            <a:srgbClr val="A4A3A4"/>
          </p15:clr>
        </p15:guide>
        <p15:guide id="2" orient="horz" pos="1257">
          <p15:clr>
            <a:srgbClr val="A4A3A4"/>
          </p15:clr>
        </p15:guide>
        <p15:guide id="3" orient="horz" pos="4002">
          <p15:clr>
            <a:srgbClr val="A4A3A4"/>
          </p15:clr>
        </p15:guide>
        <p15:guide id="4" orient="horz" pos="203">
          <p15:clr>
            <a:srgbClr val="A4A3A4"/>
          </p15:clr>
        </p15:guide>
        <p15:guide id="5" pos="5465">
          <p15:clr>
            <a:srgbClr val="A4A3A4"/>
          </p15:clr>
        </p15:guide>
        <p15:guide id="6" pos="2968">
          <p15:clr>
            <a:srgbClr val="A4A3A4"/>
          </p15:clr>
        </p15:guide>
        <p15:guide id="7" pos="29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2500"/>
    <a:srgbClr val="000099"/>
    <a:srgbClr val="1C1C1C"/>
    <a:srgbClr val="080808"/>
    <a:srgbClr val="FF6743"/>
    <a:srgbClr val="FF3300"/>
    <a:srgbClr val="FF99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200" y="-256"/>
      </p:cViewPr>
      <p:guideLst>
        <p:guide orient="horz" pos="2582"/>
        <p:guide orient="horz" pos="1257"/>
        <p:guide orient="horz" pos="4002"/>
        <p:guide orient="horz" pos="203"/>
        <p:guide pos="5465"/>
        <p:guide pos="2968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E65A3CC-4ED4-42B0-BE3B-027D372B3DBF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06CAF-A3E8-4F3E-9094-B9DFB6E5B302}" type="slidenum">
              <a:rPr lang="en-US" altLang="zh-CN" smtClean="0">
                <a:latin typeface="Arial" panose="020B0604020202020204" pitchFamily="34" charset="0"/>
              </a:rPr>
              <a:t>1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AD282A-399F-4479-B94E-2E8E600FF942}" type="slidenum">
              <a:rPr lang="en-US" altLang="zh-CN" smtClean="0">
                <a:latin typeface="Arial" panose="020B0604020202020204" pitchFamily="34" charset="0"/>
              </a:rPr>
              <a:t>11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CBE0E-3529-458E-A790-D8DD5E4B4A9C}" type="slidenum">
              <a:rPr lang="en-US" altLang="zh-CN" smtClean="0">
                <a:latin typeface="Arial" panose="020B0604020202020204" pitchFamily="34" charset="0"/>
              </a:rPr>
              <a:t>12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A19CF-B1B8-40DD-BAC0-2AE62C63DC57}" type="slidenum">
              <a:rPr lang="en-US" altLang="zh-CN" smtClean="0">
                <a:latin typeface="Arial" panose="020B0604020202020204" pitchFamily="34" charset="0"/>
              </a:rPr>
              <a:t>13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020EC5-A657-4760-AC99-891603390E17}" type="slidenum">
              <a:rPr lang="en-US" altLang="zh-CN" smtClean="0">
                <a:latin typeface="Arial" panose="020B0604020202020204" pitchFamily="34" charset="0"/>
              </a:rPr>
              <a:t>14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CBE0E-3529-458E-A790-D8DD5E4B4A9C}" type="slidenum">
              <a:rPr lang="en-US" altLang="zh-CN" smtClean="0">
                <a:latin typeface="Arial" panose="020B0604020202020204" pitchFamily="34" charset="0"/>
              </a:rPr>
              <a:t>15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F87638-03FC-4990-B39A-9F2F98DB9DDC}" type="slidenum">
              <a:rPr lang="en-US" altLang="zh-CN" smtClean="0">
                <a:latin typeface="Arial" panose="020B0604020202020204" pitchFamily="34" charset="0"/>
              </a:rPr>
              <a:t>16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CBE0E-3529-458E-A790-D8DD5E4B4A9C}" type="slidenum">
              <a:rPr lang="en-US" altLang="zh-CN" smtClean="0">
                <a:latin typeface="Arial" panose="020B0604020202020204" pitchFamily="34" charset="0"/>
              </a:rPr>
              <a:t>17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876DAB-8D15-4DC7-B396-06947E913DB0}" type="slidenum">
              <a:rPr lang="en-US" altLang="zh-CN" smtClean="0">
                <a:latin typeface="Arial" panose="020B0604020202020204" pitchFamily="34" charset="0"/>
              </a:rPr>
              <a:t>3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CBE0E-3529-458E-A790-D8DD5E4B4A9C}" type="slidenum">
              <a:rPr lang="en-US" altLang="zh-CN" smtClean="0">
                <a:latin typeface="Arial" panose="020B0604020202020204" pitchFamily="34" charset="0"/>
              </a:rPr>
              <a:t>4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2938C5-C954-45A4-9C26-3C6245053F5E}" type="slidenum">
              <a:rPr lang="en-US" altLang="zh-CN" smtClean="0">
                <a:latin typeface="Arial" panose="020B0604020202020204" pitchFamily="34" charset="0"/>
              </a:rPr>
              <a:t>5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018E74-7881-4F65-A4AF-E91E8F0E87DC}" type="slidenum">
              <a:rPr lang="en-US" altLang="zh-CN" smtClean="0">
                <a:latin typeface="Arial" panose="020B0604020202020204" pitchFamily="34" charset="0"/>
              </a:rPr>
              <a:t>6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F1B753-9EBF-4756-B9A8-040947BDAC6D}" type="slidenum">
              <a:rPr lang="en-US" altLang="zh-CN" smtClean="0">
                <a:latin typeface="Arial" panose="020B0604020202020204" pitchFamily="34" charset="0"/>
              </a:rPr>
              <a:t>7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F20BF5-A3E8-44E6-BC5E-264BAFE498BF}" type="slidenum">
              <a:rPr lang="en-US" altLang="zh-CN" smtClean="0">
                <a:latin typeface="Arial" panose="020B0604020202020204" pitchFamily="34" charset="0"/>
              </a:rPr>
              <a:t>8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CBE0E-3529-458E-A790-D8DD5E4B4A9C}" type="slidenum">
              <a:rPr lang="en-US" altLang="zh-CN" smtClean="0">
                <a:latin typeface="Arial" panose="020B0604020202020204" pitchFamily="34" charset="0"/>
              </a:rPr>
              <a:t>9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020EC5-A657-4760-AC99-891603390E17}" type="slidenum">
              <a:rPr lang="en-US" altLang="zh-CN" smtClean="0">
                <a:latin typeface="Arial" panose="020B0604020202020204" pitchFamily="34" charset="0"/>
              </a:rPr>
              <a:t>10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g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468313" y="323850"/>
            <a:ext cx="1389062" cy="3492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 cmpd="sng">
            <a:solidFill>
              <a:srgbClr val="969696"/>
            </a:solidFill>
            <a:prstDash val="dash"/>
            <a:miter lim="800000"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de-DE" altLang="en-US" sz="1400" b="1" i="0">
                <a:latin typeface="Arial" panose="020B0604020202020204" pitchFamily="34" charset="0"/>
              </a:rPr>
              <a:t>LOGO</a:t>
            </a:r>
          </a:p>
        </p:txBody>
      </p:sp>
      <p:sp>
        <p:nvSpPr>
          <p:cNvPr id="2052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468313" y="1341438"/>
            <a:ext cx="5399087" cy="107950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2053" name="Rectangle 31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8313" y="2420938"/>
            <a:ext cx="5400675" cy="600075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/>
            </a:lvl1pPr>
          </a:lstStyle>
          <a:p>
            <a:r>
              <a:rPr lang="zh-CN"/>
              <a:t>单击添加署名或公司信息</a:t>
            </a:r>
          </a:p>
        </p:txBody>
      </p:sp>
    </p:spTree>
  </p:cSld>
  <p:clrMapOvr>
    <a:masterClrMapping/>
  </p:clrMapOvr>
  <p:transition advClick="0" advTm="100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9F28D70C-FE94-483C-A9A7-6E0BC05FE33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 advClick="0" advTm="100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315913"/>
            <a:ext cx="2051050" cy="58102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315913"/>
            <a:ext cx="6003925" cy="58102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217410DF-02EF-4AE0-9A6E-FD991B25187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 advClick="0" advTm="100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315913"/>
            <a:ext cx="5832475" cy="59213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68313" y="1125538"/>
            <a:ext cx="8207375" cy="500062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705C0EF1-6391-4BB9-8334-470F13BDC5C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 advClick="0" advTm="100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315913"/>
            <a:ext cx="5832475" cy="59213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68313" y="1125538"/>
            <a:ext cx="8207375" cy="500062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F64D6D94-20E0-4E99-B189-5A8F23A99FB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 advClick="0" advTm="100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EA1F8C29-BF11-4CC8-BC81-EFBD91109DF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 advClick="0" advTm="1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7FDA86AC-E24F-4CDA-9367-2BCB096EDFF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 advClick="0" advTm="1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27487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27488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371DF7EF-0548-4E16-9029-3CFB7FECDCC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 advClick="0" advTm="1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005BBA10-3A26-4DCC-839D-F4C440D90A1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 advClick="0" advTm="100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D2C19501-4663-4943-9E01-8837C29E86D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 advClick="0" advTm="100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1075069E-A869-41CC-A77F-7B2589A7E98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 advClick="0" advTm="100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3B8F83A3-7A4F-42D8-B55A-7EBFCFCFBBB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 advClick="0" advTm="100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D8697663-2CEA-4D20-A9B5-7BA5F2025BF2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  <p:transition advClick="0" advTm="100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g2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5875" y="-23813"/>
            <a:ext cx="9177338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 userDrawn="1"/>
        </p:nvSpPr>
        <p:spPr bwMode="auto">
          <a:xfrm>
            <a:off x="7286625" y="333375"/>
            <a:ext cx="1389063" cy="3492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 cmpd="sng">
            <a:solidFill>
              <a:srgbClr val="969696"/>
            </a:solidFill>
            <a:prstDash val="dash"/>
            <a:miter lim="800000"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de-DE" altLang="en-US" sz="1400" b="1" i="0">
                <a:latin typeface="Arial" panose="020B0604020202020204" pitchFamily="34" charset="0"/>
              </a:rPr>
              <a:t>LOGO</a:t>
            </a:r>
          </a:p>
        </p:txBody>
      </p:sp>
      <p:sp>
        <p:nvSpPr>
          <p:cNvPr id="4100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07375" cy="5000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524625"/>
            <a:ext cx="1439863" cy="196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0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9C6C5F87-0EB7-4599-9427-03A9C36633D7}" type="slidenum">
              <a:rPr lang="zh-CN" altLang="en-US"/>
              <a:t>‹#›</a:t>
            </a:fld>
            <a:endParaRPr lang="en-US"/>
          </a:p>
        </p:txBody>
      </p:sp>
      <p:sp>
        <p:nvSpPr>
          <p:cNvPr id="4102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15913"/>
            <a:ext cx="5832475" cy="592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 advTm="1000">
    <p:comb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华文细黑" panose="020106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华文细黑" panose="020106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华文细黑" panose="020106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华文细黑" panose="0201060004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华文细黑" panose="0201060004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华文细黑" panose="0201060004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华文细黑" panose="0201060004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华文细黑" panose="0201060004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灯片编号占位符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altLang="zh-CN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468313" y="4089776"/>
            <a:ext cx="8207375" cy="2049145"/>
          </a:xfrm>
          <a:prstGeom prst="roundRect">
            <a:avLst>
              <a:gd name="adj" fmla="val 1312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19050" cmpd="sng">
            <a:solidFill>
              <a:srgbClr val="C0C0C0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zh-CN" altLang="en-US" sz="3200" dirty="0">
                <a:effectLst/>
                <a:latin typeface="+mj-ea"/>
                <a:ea typeface="+mj-ea"/>
              </a:rPr>
              <a:t>基于</a:t>
            </a:r>
            <a:r>
              <a:rPr lang="en-US" altLang="zh-CN" sz="3200" dirty="0">
                <a:effectLst/>
                <a:latin typeface="+mj-ea"/>
                <a:ea typeface="+mj-ea"/>
              </a:rPr>
              <a:t>C2C</a:t>
            </a:r>
            <a:r>
              <a:rPr lang="zh-CN" altLang="en-US" sz="3200" dirty="0">
                <a:effectLst/>
                <a:latin typeface="+mj-ea"/>
                <a:ea typeface="+mj-ea"/>
              </a:rPr>
              <a:t>平台在校宣传物物交换理念，</a:t>
            </a:r>
          </a:p>
          <a:p>
            <a:pPr>
              <a:defRPr/>
            </a:pPr>
            <a:r>
              <a:rPr lang="zh-CN" altLang="en-US" sz="3200" dirty="0">
                <a:effectLst/>
                <a:latin typeface="+mj-ea"/>
                <a:ea typeface="+mj-ea"/>
              </a:rPr>
              <a:t>打造</a:t>
            </a:r>
            <a:r>
              <a:rPr lang="zh-CN" altLang="en-US" sz="3200" dirty="0">
                <a:latin typeface="+mj-ea"/>
                <a:ea typeface="+mj-ea"/>
              </a:rPr>
              <a:t>方便节约的</a:t>
            </a:r>
            <a:r>
              <a:rPr lang="zh-CN" altLang="en-US" sz="3200" dirty="0">
                <a:effectLst/>
                <a:latin typeface="+mj-ea"/>
                <a:ea typeface="+mj-ea"/>
              </a:rPr>
              <a:t>新型二手购物模式。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1368425" y="2462213"/>
            <a:ext cx="2489200" cy="757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 anchor="ctr"/>
          <a:lstStyle/>
          <a:p>
            <a:pPr algn="l">
              <a:lnSpc>
                <a:spcPct val="120000"/>
              </a:lnSpc>
            </a:pPr>
            <a:endParaRPr lang="zh-CN" altLang="en-US" sz="1400" b="1" i="0">
              <a:solidFill>
                <a:schemeClr val="bg1"/>
              </a:solidFill>
            </a:endParaRPr>
          </a:p>
        </p:txBody>
      </p:sp>
      <p:sp>
        <p:nvSpPr>
          <p:cNvPr id="14348" name="Rectangle 20"/>
          <p:cNvSpPr>
            <a:spLocks noGrp="1" noChangeArrowheads="1"/>
          </p:cNvSpPr>
          <p:nvPr>
            <p:ph type="title"/>
          </p:nvPr>
        </p:nvSpPr>
        <p:spPr>
          <a:xfrm>
            <a:off x="1782763" y="125095"/>
            <a:ext cx="5832475" cy="994410"/>
          </a:xfrm>
        </p:spPr>
        <p:txBody>
          <a:bodyPr>
            <a:prstTxWarp prst="textChevron">
              <a:avLst/>
            </a:prstTxWarp>
          </a:bodyPr>
          <a:lstStyle/>
          <a:p>
            <a:pPr eaLnBrk="1" hangingPunct="1"/>
            <a:r>
              <a:rPr lang="zh-C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琥珀" panose="02010800040101010101" charset="-122"/>
                <a:ea typeface="华文琥珀" panose="02010800040101010101" charset="-122"/>
              </a:rPr>
              <a:t>换客项目</a:t>
            </a:r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4178300" y="685800"/>
            <a:ext cx="1187450" cy="973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endParaRPr lang="zh-CN" altLang="en-US" sz="1400" b="1" i="0">
              <a:solidFill>
                <a:schemeClr val="bg1"/>
              </a:solidFill>
            </a:endParaRPr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1565275" y="4329113"/>
            <a:ext cx="1187450" cy="973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endParaRPr lang="zh-CN" altLang="en-US" sz="1600" b="1" i="0">
              <a:solidFill>
                <a:schemeClr val="bg1"/>
              </a:solidFill>
            </a:endParaRPr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4177348" y="4329113"/>
            <a:ext cx="1187450" cy="973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endParaRPr lang="zh-CN" altLang="en-US" sz="1600" b="1" i="0">
              <a:solidFill>
                <a:schemeClr val="bg1"/>
              </a:solidFill>
            </a:endParaRPr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6427788" y="4329113"/>
            <a:ext cx="1187450" cy="973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endParaRPr lang="zh-CN" altLang="en-US" sz="1600" b="1" i="0">
              <a:solidFill>
                <a:schemeClr val="bg1"/>
              </a:solidFill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1692275" y="4456113"/>
            <a:ext cx="1187450" cy="973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endParaRPr lang="zh-CN" altLang="en-US" sz="1600" b="1" i="0">
              <a:solidFill>
                <a:schemeClr val="bg1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8" y="1399231"/>
            <a:ext cx="3666728" cy="2746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对话气泡: 圆角矩形 2"/>
          <p:cNvSpPr/>
          <p:nvPr/>
        </p:nvSpPr>
        <p:spPr bwMode="auto">
          <a:xfrm>
            <a:off x="4606528" y="1765806"/>
            <a:ext cx="4518248" cy="2306594"/>
          </a:xfrm>
          <a:prstGeom prst="wedgeRoundRect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lvl="0" algn="l"/>
            <a:r>
              <a:rPr lang="zh-CN" altLang="en-US" sz="2000" b="1" i="0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本着“你的多余，我的需求”的原则，通过闲置物品循环使用，以物换物和以钱换物的方式，推广“循环经济”的思想，帮助大家处理堆积的闲置物品，提高物品的价值和使用率。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99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99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ldLvl="0" animBg="1"/>
      <p:bldP spid="12305" grpId="0"/>
      <p:bldP spid="14348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altLang="en-US">
                <a:latin typeface="Arial" panose="020B0604020202020204" pitchFamily="34" charset="0"/>
              </a:rPr>
              <a:t>Page </a:t>
            </a:r>
            <a:r>
              <a:rPr lang="de-DE" altLang="en-US">
                <a:latin typeface="Arial" panose="020B0604020202020204" pitchFamily="34" charset="0"/>
                <a:sym typeface="MS UI Gothic" panose="020B0600070205080204" pitchFamily="34" charset="-128"/>
              </a:rPr>
              <a:t></a:t>
            </a:r>
            <a:r>
              <a:rPr lang="de-DE" altLang="en-US">
                <a:latin typeface="Arial" panose="020B0604020202020204" pitchFamily="34" charset="0"/>
              </a:rPr>
              <a:t> </a:t>
            </a:r>
            <a:fld id="{86227C74-ED5F-4FA5-A1F6-5E0FCD57E74F}" type="slidenum">
              <a:rPr lang="zh-CN" altLang="en-US" smtClean="0">
                <a:latin typeface="Arial" panose="020B0604020202020204" pitchFamily="34" charset="0"/>
              </a:rPr>
              <a:t>10</a:t>
            </a:fld>
            <a:endParaRPr lang="en-US" altLang="zh-CN">
              <a:latin typeface="Arial" panose="020B0604020202020204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1304925" y="1122680"/>
            <a:ext cx="2428240" cy="506095"/>
            <a:chOff x="-26" y="0"/>
            <a:chExt cx="1139" cy="216"/>
          </a:xfrm>
        </p:grpSpPr>
        <p:sp>
          <p:nvSpPr>
            <p:cNvPr id="15393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113" cy="216"/>
            </a:xfrm>
            <a:prstGeom prst="roundRect">
              <a:avLst>
                <a:gd name="adj" fmla="val 13125"/>
              </a:avLst>
            </a:prstGeom>
            <a:solidFill>
              <a:schemeClr val="accent2"/>
            </a:solidFill>
            <a:ln w="3175">
              <a:solidFill>
                <a:srgbClr val="1C1C1C">
                  <a:alpha val="56862"/>
                </a:srgbClr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4" name="AutoShape 6"/>
            <p:cNvSpPr>
              <a:spLocks noChangeArrowheads="1"/>
            </p:cNvSpPr>
            <p:nvPr/>
          </p:nvSpPr>
          <p:spPr bwMode="auto">
            <a:xfrm rot="10800000">
              <a:off x="15" y="14"/>
              <a:ext cx="1075" cy="120"/>
            </a:xfrm>
            <a:prstGeom prst="roundRect">
              <a:avLst>
                <a:gd name="adj" fmla="val 13042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9000"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5" name="Text Box 7"/>
            <p:cNvSpPr txBox="1">
              <a:spLocks noChangeArrowheads="1"/>
            </p:cNvSpPr>
            <p:nvPr/>
          </p:nvSpPr>
          <p:spPr bwMode="auto">
            <a:xfrm>
              <a:off x="-26" y="0"/>
              <a:ext cx="1116" cy="1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i="0">
                  <a:solidFill>
                    <a:schemeClr val="bg1"/>
                  </a:solidFill>
                  <a:latin typeface="+mn-ea"/>
                  <a:ea typeface="+mn-ea"/>
                </a:rPr>
                <a:t>工作一</a:t>
              </a:r>
            </a:p>
          </p:txBody>
        </p:sp>
      </p:grp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1304290" y="1843405"/>
            <a:ext cx="2429510" cy="1919605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7842"/>
              </a:srgbClr>
            </a:solidFill>
            <a:round/>
          </a:ln>
        </p:spPr>
        <p:txBody>
          <a:bodyPr/>
          <a:lstStyle/>
          <a:p>
            <a:pPr marL="282575" marR="0" lvl="0" indent="-285750" algn="l" defTabSz="9664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000" b="1" i="0" noProof="0" dirty="0">
                <a:ln>
                  <a:noFill/>
                </a:ln>
                <a:solidFill>
                  <a:srgbClr val="5A595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第一公众号推广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5A595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  <a:p>
            <a:pPr marL="282575" marR="0" lvl="0" indent="-285750" algn="l" defTabSz="9664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000" b="1" i="0" noProof="0" dirty="0">
                <a:ln>
                  <a:noFill/>
                </a:ln>
                <a:solidFill>
                  <a:srgbClr val="5A595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第二宣传海报制作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5A595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  <a:p>
            <a:pPr marL="282575" marR="0" lvl="0" indent="-285750" algn="l" defTabSz="9664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000" b="1" i="0" noProof="0" dirty="0">
                <a:ln>
                  <a:noFill/>
                </a:ln>
                <a:solidFill>
                  <a:srgbClr val="5A595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第三 接入其他企业广告</a:t>
            </a:r>
          </a:p>
        </p:txBody>
      </p:sp>
      <p:pic>
        <p:nvPicPr>
          <p:cNvPr id="13321" name="Picture 9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530" y="1089025"/>
            <a:ext cx="10160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25410" y="591185"/>
            <a:ext cx="950595" cy="466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99730" y="3434715"/>
            <a:ext cx="981075" cy="498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8" name="AutoShape 16"/>
          <p:cNvSpPr>
            <a:spLocks noChangeArrowheads="1"/>
          </p:cNvSpPr>
          <p:nvPr/>
        </p:nvSpPr>
        <p:spPr bwMode="auto">
          <a:xfrm>
            <a:off x="5070475" y="1889125"/>
            <a:ext cx="1953260" cy="1692275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7842"/>
              </a:srgbClr>
            </a:solidFill>
            <a:round/>
          </a:ln>
        </p:spPr>
        <p:txBody>
          <a:bodyPr/>
          <a:lstStyle/>
          <a:p>
            <a:pPr marL="282575" marR="0" lvl="0" indent="-285750" algn="l" defTabSz="9664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000" b="1" i="0" noProof="0" dirty="0">
                <a:ln>
                  <a:noFill/>
                </a:ln>
                <a:solidFill>
                  <a:srgbClr val="5A595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第一 议价、定价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5A595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  <a:p>
            <a:pPr marL="282575" marR="0" lvl="0" indent="-285750" algn="l" defTabSz="9664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000" b="1" i="0" noProof="0" dirty="0">
                <a:ln>
                  <a:noFill/>
                </a:ln>
                <a:solidFill>
                  <a:srgbClr val="5A595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第二 与顾客交流物品情况</a:t>
            </a:r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>
            <a:off x="5495925" y="4842510"/>
            <a:ext cx="1953895" cy="1510665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7842"/>
              </a:srgbClr>
            </a:solidFill>
            <a:round/>
          </a:ln>
        </p:spPr>
        <p:txBody>
          <a:bodyPr/>
          <a:lstStyle/>
          <a:p>
            <a:pPr marL="282575" marR="0" lvl="0" indent="-285750" algn="l" defTabSz="9664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000" b="1" i="0" noProof="0" dirty="0">
                <a:ln>
                  <a:noFill/>
                </a:ln>
                <a:solidFill>
                  <a:srgbClr val="5A595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第一 于物主拿到物品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5A595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  <a:p>
            <a:pPr marL="282575" marR="0" lvl="0" indent="-285750" algn="l" defTabSz="9664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000" b="1" i="0" noProof="0" dirty="0">
                <a:ln>
                  <a:noFill/>
                </a:ln>
                <a:solidFill>
                  <a:srgbClr val="5A595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第二 送货上门</a:t>
            </a:r>
          </a:p>
        </p:txBody>
      </p:sp>
      <p:sp>
        <p:nvSpPr>
          <p:cNvPr id="13338" name="AutoShape 26"/>
          <p:cNvSpPr>
            <a:spLocks noChangeArrowheads="1"/>
          </p:cNvSpPr>
          <p:nvPr/>
        </p:nvSpPr>
        <p:spPr bwMode="auto">
          <a:xfrm>
            <a:off x="1692275" y="4842510"/>
            <a:ext cx="1929130" cy="1682115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7842"/>
              </a:srgbClr>
            </a:solidFill>
            <a:round/>
          </a:ln>
        </p:spPr>
        <p:txBody>
          <a:bodyPr/>
          <a:lstStyle/>
          <a:p>
            <a:pPr marL="282575" marR="0" lvl="0" indent="-285750" algn="l" defTabSz="9664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000" b="1" i="0" noProof="0" dirty="0">
                <a:ln>
                  <a:noFill/>
                </a:ln>
                <a:solidFill>
                  <a:srgbClr val="5A595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第一 采购物资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5A595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  <a:p>
            <a:pPr marL="282575" marR="0" lvl="0" indent="-285750" algn="l" defTabSz="9664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000" b="1" i="0" noProof="0" dirty="0">
                <a:ln>
                  <a:noFill/>
                </a:ln>
                <a:solidFill>
                  <a:srgbClr val="5A595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第二 与服装出租公司谈合作</a:t>
            </a:r>
          </a:p>
        </p:txBody>
      </p:sp>
      <p:pic>
        <p:nvPicPr>
          <p:cNvPr id="13342" name="Picture 30" descr="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1135" y="4086225"/>
            <a:ext cx="1113790" cy="523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0" name="Rectangle 3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sz="48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华文琥珀" panose="02010800040101010101" charset="-122"/>
                <a:ea typeface="华文琥珀" panose="02010800040101010101" charset="-122"/>
              </a:rPr>
              <a:t>主要工作</a:t>
            </a:r>
          </a:p>
        </p:txBody>
      </p:sp>
      <p:grpSp>
        <p:nvGrpSpPr>
          <p:cNvPr id="7" name="Group 4"/>
          <p:cNvGrpSpPr/>
          <p:nvPr/>
        </p:nvGrpSpPr>
        <p:grpSpPr bwMode="auto">
          <a:xfrm>
            <a:off x="5000625" y="1089025"/>
            <a:ext cx="2023745" cy="539750"/>
            <a:chOff x="-26" y="0"/>
            <a:chExt cx="1139" cy="216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113" cy="216"/>
            </a:xfrm>
            <a:prstGeom prst="roundRect">
              <a:avLst>
                <a:gd name="adj" fmla="val 13125"/>
              </a:avLst>
            </a:prstGeom>
            <a:solidFill>
              <a:schemeClr val="accent2"/>
            </a:solidFill>
            <a:ln w="3175">
              <a:solidFill>
                <a:srgbClr val="1C1C1C">
                  <a:alpha val="56862"/>
                </a:srgbClr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 rot="10800000">
              <a:off x="15" y="14"/>
              <a:ext cx="1075" cy="120"/>
            </a:xfrm>
            <a:prstGeom prst="roundRect">
              <a:avLst>
                <a:gd name="adj" fmla="val 13042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9000"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-26" y="0"/>
              <a:ext cx="1116" cy="15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i="0">
                  <a:solidFill>
                    <a:schemeClr val="bg1"/>
                  </a:solidFill>
                </a:rPr>
                <a:t>工作二</a:t>
              </a:r>
            </a:p>
          </p:txBody>
        </p:sp>
      </p:grpSp>
      <p:grpSp>
        <p:nvGrpSpPr>
          <p:cNvPr id="15" name="Group 4"/>
          <p:cNvGrpSpPr/>
          <p:nvPr/>
        </p:nvGrpSpPr>
        <p:grpSpPr bwMode="auto">
          <a:xfrm>
            <a:off x="5423535" y="3945890"/>
            <a:ext cx="2018665" cy="487680"/>
            <a:chOff x="-26" y="0"/>
            <a:chExt cx="1139" cy="216"/>
          </a:xfrm>
        </p:grpSpPr>
        <p:sp>
          <p:nvSpPr>
            <p:cNvPr id="16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113" cy="216"/>
            </a:xfrm>
            <a:prstGeom prst="roundRect">
              <a:avLst>
                <a:gd name="adj" fmla="val 13125"/>
              </a:avLst>
            </a:prstGeom>
            <a:solidFill>
              <a:schemeClr val="accent2"/>
            </a:solidFill>
            <a:ln w="3175">
              <a:solidFill>
                <a:srgbClr val="1C1C1C">
                  <a:alpha val="56862"/>
                </a:srgbClr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auto">
            <a:xfrm rot="10800000">
              <a:off x="15" y="14"/>
              <a:ext cx="1075" cy="120"/>
            </a:xfrm>
            <a:prstGeom prst="roundRect">
              <a:avLst>
                <a:gd name="adj" fmla="val 13042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9000"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-26" y="0"/>
              <a:ext cx="1116" cy="1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i="0">
                  <a:solidFill>
                    <a:schemeClr val="bg1"/>
                  </a:solidFill>
                </a:rPr>
                <a:t>工作四</a:t>
              </a:r>
            </a:p>
          </p:txBody>
        </p:sp>
      </p:grpSp>
      <p:grpSp>
        <p:nvGrpSpPr>
          <p:cNvPr id="19" name="Group 4"/>
          <p:cNvGrpSpPr/>
          <p:nvPr/>
        </p:nvGrpSpPr>
        <p:grpSpPr bwMode="auto">
          <a:xfrm>
            <a:off x="1650345" y="4037171"/>
            <a:ext cx="2235941" cy="546259"/>
            <a:chOff x="0" y="-6"/>
            <a:chExt cx="1290" cy="222"/>
          </a:xfrm>
        </p:grpSpPr>
        <p:sp>
          <p:nvSpPr>
            <p:cNvPr id="20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113" cy="216"/>
            </a:xfrm>
            <a:prstGeom prst="roundRect">
              <a:avLst>
                <a:gd name="adj" fmla="val 13125"/>
              </a:avLst>
            </a:prstGeom>
            <a:solidFill>
              <a:schemeClr val="accent2"/>
            </a:solidFill>
            <a:ln w="3175">
              <a:solidFill>
                <a:srgbClr val="1C1C1C">
                  <a:alpha val="56862"/>
                </a:srgbClr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AutoShape 6"/>
            <p:cNvSpPr>
              <a:spLocks noChangeArrowheads="1"/>
            </p:cNvSpPr>
            <p:nvPr/>
          </p:nvSpPr>
          <p:spPr bwMode="auto">
            <a:xfrm rot="10800000">
              <a:off x="15" y="14"/>
              <a:ext cx="1075" cy="120"/>
            </a:xfrm>
            <a:prstGeom prst="roundRect">
              <a:avLst>
                <a:gd name="adj" fmla="val 13042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9000"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174" y="-6"/>
              <a:ext cx="1116" cy="1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2000" b="1" i="0">
                  <a:solidFill>
                    <a:schemeClr val="bg1"/>
                  </a:solidFill>
                </a:rPr>
                <a:t>工作三</a:t>
              </a:r>
            </a:p>
          </p:txBody>
        </p:sp>
      </p:grpSp>
    </p:spTree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3320" grpId="0" bldLvl="0" animBg="1"/>
      <p:bldP spid="13328" grpId="0" bldLvl="0" animBg="1"/>
      <p:bldP spid="13333" grpId="0" bldLvl="0" animBg="1"/>
      <p:bldP spid="13338" grpId="0" bldLvl="0" animBg="1"/>
      <p:bldP spid="153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altLang="en-US">
                <a:latin typeface="Arial" panose="020B0604020202020204" pitchFamily="34" charset="0"/>
              </a:rPr>
              <a:t>Page </a:t>
            </a:r>
            <a:r>
              <a:rPr lang="de-DE" altLang="en-US">
                <a:latin typeface="Arial" panose="020B0604020202020204" pitchFamily="34" charset="0"/>
                <a:sym typeface="MS UI Gothic" panose="020B0600070205080204" pitchFamily="34" charset="-128"/>
              </a:rPr>
              <a:t></a:t>
            </a:r>
            <a:r>
              <a:rPr lang="de-DE" altLang="en-US">
                <a:latin typeface="Arial" panose="020B0604020202020204" pitchFamily="34" charset="0"/>
              </a:rPr>
              <a:t> </a:t>
            </a:r>
            <a:fld id="{72637DB0-CEFB-48F3-9F9D-65EA5E2F7902}" type="slidenum">
              <a:rPr lang="zh-CN" altLang="en-US" smtClean="0">
                <a:latin typeface="Arial" panose="020B0604020202020204" pitchFamily="34" charset="0"/>
              </a:rPr>
              <a:t>11</a:t>
            </a:fld>
            <a:endParaRPr lang="en-US" altLang="zh-CN">
              <a:latin typeface="Arial" panose="020B0604020202020204" pitchFamily="34" charset="0"/>
            </a:endParaRPr>
          </a:p>
        </p:txBody>
      </p:sp>
      <p:grpSp>
        <p:nvGrpSpPr>
          <p:cNvPr id="2" name="Group 2"/>
          <p:cNvGrpSpPr/>
          <p:nvPr/>
        </p:nvGrpSpPr>
        <p:grpSpPr bwMode="auto">
          <a:xfrm>
            <a:off x="5160645" y="1993583"/>
            <a:ext cx="1587500" cy="1041400"/>
            <a:chOff x="0" y="0"/>
            <a:chExt cx="1269" cy="832"/>
          </a:xfrm>
        </p:grpSpPr>
        <p:sp>
          <p:nvSpPr>
            <p:cNvPr id="20526" name="Oval 3"/>
            <p:cNvSpPr>
              <a:spLocks noChangeArrowheads="1"/>
            </p:cNvSpPr>
            <p:nvPr/>
          </p:nvSpPr>
          <p:spPr bwMode="auto">
            <a:xfrm flipV="1">
              <a:off x="0" y="617"/>
              <a:ext cx="1269" cy="215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527" name="Oval 4"/>
            <p:cNvSpPr>
              <a:spLocks noChangeArrowheads="1"/>
            </p:cNvSpPr>
            <p:nvPr/>
          </p:nvSpPr>
          <p:spPr bwMode="auto">
            <a:xfrm>
              <a:off x="212" y="0"/>
              <a:ext cx="737" cy="736"/>
            </a:xfrm>
            <a:prstGeom prst="ellipse">
              <a:avLst/>
            </a:prstGeom>
            <a:gradFill rotWithShape="1">
              <a:gsLst>
                <a:gs pos="0">
                  <a:srgbClr val="777777"/>
                </a:gs>
                <a:gs pos="100000">
                  <a:srgbClr val="383838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6000" b="1" i="0">
                  <a:ln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</a:t>
              </a:r>
            </a:p>
          </p:txBody>
        </p:sp>
        <p:sp>
          <p:nvSpPr>
            <p:cNvPr id="20528" name="未知"/>
            <p:cNvSpPr/>
            <p:nvPr/>
          </p:nvSpPr>
          <p:spPr bwMode="auto">
            <a:xfrm>
              <a:off x="297" y="16"/>
              <a:ext cx="567" cy="277"/>
            </a:xfrm>
            <a:custGeom>
              <a:avLst/>
              <a:gdLst>
                <a:gd name="T0" fmla="*/ 240 w 1321"/>
                <a:gd name="T1" fmla="*/ 61 h 712"/>
                <a:gd name="T2" fmla="*/ 243 w 1321"/>
                <a:gd name="T3" fmla="*/ 67 h 712"/>
                <a:gd name="T4" fmla="*/ 243 w 1321"/>
                <a:gd name="T5" fmla="*/ 73 h 712"/>
                <a:gd name="T6" fmla="*/ 242 w 1321"/>
                <a:gd name="T7" fmla="*/ 78 h 712"/>
                <a:gd name="T8" fmla="*/ 239 w 1321"/>
                <a:gd name="T9" fmla="*/ 83 h 712"/>
                <a:gd name="T10" fmla="*/ 234 w 1321"/>
                <a:gd name="T11" fmla="*/ 88 h 712"/>
                <a:gd name="T12" fmla="*/ 228 w 1321"/>
                <a:gd name="T13" fmla="*/ 91 h 712"/>
                <a:gd name="T14" fmla="*/ 220 w 1321"/>
                <a:gd name="T15" fmla="*/ 95 h 712"/>
                <a:gd name="T16" fmla="*/ 211 w 1321"/>
                <a:gd name="T17" fmla="*/ 98 h 712"/>
                <a:gd name="T18" fmla="*/ 201 w 1321"/>
                <a:gd name="T19" fmla="*/ 101 h 712"/>
                <a:gd name="T20" fmla="*/ 190 w 1321"/>
                <a:gd name="T21" fmla="*/ 103 h 712"/>
                <a:gd name="T22" fmla="*/ 178 w 1321"/>
                <a:gd name="T23" fmla="*/ 105 h 712"/>
                <a:gd name="T24" fmla="*/ 165 w 1321"/>
                <a:gd name="T25" fmla="*/ 107 h 712"/>
                <a:gd name="T26" fmla="*/ 152 w 1321"/>
                <a:gd name="T27" fmla="*/ 107 h 712"/>
                <a:gd name="T28" fmla="*/ 146 w 1321"/>
                <a:gd name="T29" fmla="*/ 108 h 712"/>
                <a:gd name="T30" fmla="*/ 88 w 1321"/>
                <a:gd name="T31" fmla="*/ 108 h 712"/>
                <a:gd name="T32" fmla="*/ 87 w 1321"/>
                <a:gd name="T33" fmla="*/ 108 h 712"/>
                <a:gd name="T34" fmla="*/ 76 w 1321"/>
                <a:gd name="T35" fmla="*/ 107 h 712"/>
                <a:gd name="T36" fmla="*/ 64 w 1321"/>
                <a:gd name="T37" fmla="*/ 107 h 712"/>
                <a:gd name="T38" fmla="*/ 53 w 1321"/>
                <a:gd name="T39" fmla="*/ 105 h 712"/>
                <a:gd name="T40" fmla="*/ 43 w 1321"/>
                <a:gd name="T41" fmla="*/ 104 h 712"/>
                <a:gd name="T42" fmla="*/ 34 w 1321"/>
                <a:gd name="T43" fmla="*/ 102 h 712"/>
                <a:gd name="T44" fmla="*/ 26 w 1321"/>
                <a:gd name="T45" fmla="*/ 100 h 712"/>
                <a:gd name="T46" fmla="*/ 19 w 1321"/>
                <a:gd name="T47" fmla="*/ 98 h 712"/>
                <a:gd name="T48" fmla="*/ 12 w 1321"/>
                <a:gd name="T49" fmla="*/ 95 h 712"/>
                <a:gd name="T50" fmla="*/ 7 w 1321"/>
                <a:gd name="T51" fmla="*/ 92 h 712"/>
                <a:gd name="T52" fmla="*/ 3 w 1321"/>
                <a:gd name="T53" fmla="*/ 88 h 712"/>
                <a:gd name="T54" fmla="*/ 1 w 1321"/>
                <a:gd name="T55" fmla="*/ 84 h 712"/>
                <a:gd name="T56" fmla="*/ 0 w 1321"/>
                <a:gd name="T57" fmla="*/ 79 h 712"/>
                <a:gd name="T58" fmla="*/ 0 w 1321"/>
                <a:gd name="T59" fmla="*/ 79 h 712"/>
                <a:gd name="T60" fmla="*/ 1 w 1321"/>
                <a:gd name="T61" fmla="*/ 74 h 712"/>
                <a:gd name="T62" fmla="*/ 3 w 1321"/>
                <a:gd name="T63" fmla="*/ 68 h 712"/>
                <a:gd name="T64" fmla="*/ 9 w 1321"/>
                <a:gd name="T65" fmla="*/ 56 h 712"/>
                <a:gd name="T66" fmla="*/ 17 w 1321"/>
                <a:gd name="T67" fmla="*/ 45 h 712"/>
                <a:gd name="T68" fmla="*/ 27 w 1321"/>
                <a:gd name="T69" fmla="*/ 35 h 712"/>
                <a:gd name="T70" fmla="*/ 38 w 1321"/>
                <a:gd name="T71" fmla="*/ 26 h 712"/>
                <a:gd name="T72" fmla="*/ 50 w 1321"/>
                <a:gd name="T73" fmla="*/ 19 h 712"/>
                <a:gd name="T74" fmla="*/ 63 w 1321"/>
                <a:gd name="T75" fmla="*/ 12 h 712"/>
                <a:gd name="T76" fmla="*/ 76 w 1321"/>
                <a:gd name="T77" fmla="*/ 7 h 712"/>
                <a:gd name="T78" fmla="*/ 91 w 1321"/>
                <a:gd name="T79" fmla="*/ 3 h 712"/>
                <a:gd name="T80" fmla="*/ 107 w 1321"/>
                <a:gd name="T81" fmla="*/ 1 h 712"/>
                <a:gd name="T82" fmla="*/ 123 w 1321"/>
                <a:gd name="T83" fmla="*/ 0 h 712"/>
                <a:gd name="T84" fmla="*/ 123 w 1321"/>
                <a:gd name="T85" fmla="*/ 0 h 712"/>
                <a:gd name="T86" fmla="*/ 140 w 1321"/>
                <a:gd name="T87" fmla="*/ 1 h 712"/>
                <a:gd name="T88" fmla="*/ 156 w 1321"/>
                <a:gd name="T89" fmla="*/ 4 h 712"/>
                <a:gd name="T90" fmla="*/ 172 w 1321"/>
                <a:gd name="T91" fmla="*/ 8 h 712"/>
                <a:gd name="T92" fmla="*/ 186 w 1321"/>
                <a:gd name="T93" fmla="*/ 14 h 712"/>
                <a:gd name="T94" fmla="*/ 199 w 1321"/>
                <a:gd name="T95" fmla="*/ 21 h 712"/>
                <a:gd name="T96" fmla="*/ 212 w 1321"/>
                <a:gd name="T97" fmla="*/ 29 h 712"/>
                <a:gd name="T98" fmla="*/ 222 w 1321"/>
                <a:gd name="T99" fmla="*/ 39 h 712"/>
                <a:gd name="T100" fmla="*/ 232 w 1321"/>
                <a:gd name="T101" fmla="*/ 49 h 712"/>
                <a:gd name="T102" fmla="*/ 240 w 1321"/>
                <a:gd name="T103" fmla="*/ 61 h 712"/>
                <a:gd name="T104" fmla="*/ 240 w 1321"/>
                <a:gd name="T105" fmla="*/ 61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6"/>
          <p:cNvGrpSpPr/>
          <p:nvPr/>
        </p:nvGrpSpPr>
        <p:grpSpPr bwMode="auto">
          <a:xfrm>
            <a:off x="2508250" y="1992313"/>
            <a:ext cx="1587500" cy="1041400"/>
            <a:chOff x="0" y="0"/>
            <a:chExt cx="1269" cy="832"/>
          </a:xfrm>
        </p:grpSpPr>
        <p:sp>
          <p:nvSpPr>
            <p:cNvPr id="20523" name="Oval 7"/>
            <p:cNvSpPr>
              <a:spLocks noChangeArrowheads="1"/>
            </p:cNvSpPr>
            <p:nvPr/>
          </p:nvSpPr>
          <p:spPr bwMode="auto">
            <a:xfrm flipV="1">
              <a:off x="0" y="617"/>
              <a:ext cx="1269" cy="215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524" name="Oval 8"/>
            <p:cNvSpPr>
              <a:spLocks noChangeArrowheads="1"/>
            </p:cNvSpPr>
            <p:nvPr/>
          </p:nvSpPr>
          <p:spPr bwMode="auto">
            <a:xfrm>
              <a:off x="212" y="0"/>
              <a:ext cx="737" cy="736"/>
            </a:xfrm>
            <a:prstGeom prst="ellipse">
              <a:avLst/>
            </a:prstGeom>
            <a:gradFill rotWithShape="1">
              <a:gsLst>
                <a:gs pos="0">
                  <a:srgbClr val="777777"/>
                </a:gs>
                <a:gs pos="100000">
                  <a:srgbClr val="383838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 wrap="none" anchor="ctr"/>
            <a:lstStyle/>
            <a:p>
              <a:r>
                <a:rPr lang="en-US" altLang="zh-CN" sz="6600" b="1" i="0">
                  <a:ln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</a:t>
              </a:r>
            </a:p>
          </p:txBody>
        </p:sp>
        <p:sp>
          <p:nvSpPr>
            <p:cNvPr id="20525" name="未知"/>
            <p:cNvSpPr/>
            <p:nvPr/>
          </p:nvSpPr>
          <p:spPr bwMode="auto">
            <a:xfrm>
              <a:off x="181" y="17"/>
              <a:ext cx="567" cy="277"/>
            </a:xfrm>
            <a:custGeom>
              <a:avLst/>
              <a:gdLst>
                <a:gd name="T0" fmla="*/ 240 w 1321"/>
                <a:gd name="T1" fmla="*/ 61 h 712"/>
                <a:gd name="T2" fmla="*/ 243 w 1321"/>
                <a:gd name="T3" fmla="*/ 67 h 712"/>
                <a:gd name="T4" fmla="*/ 243 w 1321"/>
                <a:gd name="T5" fmla="*/ 73 h 712"/>
                <a:gd name="T6" fmla="*/ 242 w 1321"/>
                <a:gd name="T7" fmla="*/ 78 h 712"/>
                <a:gd name="T8" fmla="*/ 239 w 1321"/>
                <a:gd name="T9" fmla="*/ 83 h 712"/>
                <a:gd name="T10" fmla="*/ 234 w 1321"/>
                <a:gd name="T11" fmla="*/ 88 h 712"/>
                <a:gd name="T12" fmla="*/ 228 w 1321"/>
                <a:gd name="T13" fmla="*/ 91 h 712"/>
                <a:gd name="T14" fmla="*/ 220 w 1321"/>
                <a:gd name="T15" fmla="*/ 95 h 712"/>
                <a:gd name="T16" fmla="*/ 211 w 1321"/>
                <a:gd name="T17" fmla="*/ 98 h 712"/>
                <a:gd name="T18" fmla="*/ 201 w 1321"/>
                <a:gd name="T19" fmla="*/ 101 h 712"/>
                <a:gd name="T20" fmla="*/ 190 w 1321"/>
                <a:gd name="T21" fmla="*/ 103 h 712"/>
                <a:gd name="T22" fmla="*/ 178 w 1321"/>
                <a:gd name="T23" fmla="*/ 105 h 712"/>
                <a:gd name="T24" fmla="*/ 165 w 1321"/>
                <a:gd name="T25" fmla="*/ 107 h 712"/>
                <a:gd name="T26" fmla="*/ 152 w 1321"/>
                <a:gd name="T27" fmla="*/ 107 h 712"/>
                <a:gd name="T28" fmla="*/ 146 w 1321"/>
                <a:gd name="T29" fmla="*/ 108 h 712"/>
                <a:gd name="T30" fmla="*/ 88 w 1321"/>
                <a:gd name="T31" fmla="*/ 108 h 712"/>
                <a:gd name="T32" fmla="*/ 87 w 1321"/>
                <a:gd name="T33" fmla="*/ 108 h 712"/>
                <a:gd name="T34" fmla="*/ 76 w 1321"/>
                <a:gd name="T35" fmla="*/ 107 h 712"/>
                <a:gd name="T36" fmla="*/ 64 w 1321"/>
                <a:gd name="T37" fmla="*/ 107 h 712"/>
                <a:gd name="T38" fmla="*/ 53 w 1321"/>
                <a:gd name="T39" fmla="*/ 105 h 712"/>
                <a:gd name="T40" fmla="*/ 43 w 1321"/>
                <a:gd name="T41" fmla="*/ 104 h 712"/>
                <a:gd name="T42" fmla="*/ 34 w 1321"/>
                <a:gd name="T43" fmla="*/ 102 h 712"/>
                <a:gd name="T44" fmla="*/ 26 w 1321"/>
                <a:gd name="T45" fmla="*/ 100 h 712"/>
                <a:gd name="T46" fmla="*/ 19 w 1321"/>
                <a:gd name="T47" fmla="*/ 98 h 712"/>
                <a:gd name="T48" fmla="*/ 12 w 1321"/>
                <a:gd name="T49" fmla="*/ 95 h 712"/>
                <a:gd name="T50" fmla="*/ 7 w 1321"/>
                <a:gd name="T51" fmla="*/ 92 h 712"/>
                <a:gd name="T52" fmla="*/ 3 w 1321"/>
                <a:gd name="T53" fmla="*/ 88 h 712"/>
                <a:gd name="T54" fmla="*/ 1 w 1321"/>
                <a:gd name="T55" fmla="*/ 84 h 712"/>
                <a:gd name="T56" fmla="*/ 0 w 1321"/>
                <a:gd name="T57" fmla="*/ 79 h 712"/>
                <a:gd name="T58" fmla="*/ 0 w 1321"/>
                <a:gd name="T59" fmla="*/ 79 h 712"/>
                <a:gd name="T60" fmla="*/ 1 w 1321"/>
                <a:gd name="T61" fmla="*/ 74 h 712"/>
                <a:gd name="T62" fmla="*/ 3 w 1321"/>
                <a:gd name="T63" fmla="*/ 68 h 712"/>
                <a:gd name="T64" fmla="*/ 9 w 1321"/>
                <a:gd name="T65" fmla="*/ 56 h 712"/>
                <a:gd name="T66" fmla="*/ 17 w 1321"/>
                <a:gd name="T67" fmla="*/ 45 h 712"/>
                <a:gd name="T68" fmla="*/ 27 w 1321"/>
                <a:gd name="T69" fmla="*/ 35 h 712"/>
                <a:gd name="T70" fmla="*/ 38 w 1321"/>
                <a:gd name="T71" fmla="*/ 26 h 712"/>
                <a:gd name="T72" fmla="*/ 50 w 1321"/>
                <a:gd name="T73" fmla="*/ 19 h 712"/>
                <a:gd name="T74" fmla="*/ 63 w 1321"/>
                <a:gd name="T75" fmla="*/ 12 h 712"/>
                <a:gd name="T76" fmla="*/ 76 w 1321"/>
                <a:gd name="T77" fmla="*/ 7 h 712"/>
                <a:gd name="T78" fmla="*/ 91 w 1321"/>
                <a:gd name="T79" fmla="*/ 3 h 712"/>
                <a:gd name="T80" fmla="*/ 107 w 1321"/>
                <a:gd name="T81" fmla="*/ 1 h 712"/>
                <a:gd name="T82" fmla="*/ 123 w 1321"/>
                <a:gd name="T83" fmla="*/ 0 h 712"/>
                <a:gd name="T84" fmla="*/ 123 w 1321"/>
                <a:gd name="T85" fmla="*/ 0 h 712"/>
                <a:gd name="T86" fmla="*/ 140 w 1321"/>
                <a:gd name="T87" fmla="*/ 1 h 712"/>
                <a:gd name="T88" fmla="*/ 156 w 1321"/>
                <a:gd name="T89" fmla="*/ 4 h 712"/>
                <a:gd name="T90" fmla="*/ 172 w 1321"/>
                <a:gd name="T91" fmla="*/ 8 h 712"/>
                <a:gd name="T92" fmla="*/ 186 w 1321"/>
                <a:gd name="T93" fmla="*/ 14 h 712"/>
                <a:gd name="T94" fmla="*/ 199 w 1321"/>
                <a:gd name="T95" fmla="*/ 21 h 712"/>
                <a:gd name="T96" fmla="*/ 212 w 1321"/>
                <a:gd name="T97" fmla="*/ 29 h 712"/>
                <a:gd name="T98" fmla="*/ 222 w 1321"/>
                <a:gd name="T99" fmla="*/ 39 h 712"/>
                <a:gd name="T100" fmla="*/ 232 w 1321"/>
                <a:gd name="T101" fmla="*/ 49 h 712"/>
                <a:gd name="T102" fmla="*/ 240 w 1321"/>
                <a:gd name="T103" fmla="*/ 61 h 712"/>
                <a:gd name="T104" fmla="*/ 240 w 1321"/>
                <a:gd name="T105" fmla="*/ 61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485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sz="48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华文琥珀" panose="02010800040101010101" charset="-122"/>
                <a:ea typeface="华文琥珀" panose="02010800040101010101" charset="-122"/>
              </a:rPr>
              <a:t>营销方案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6483350" y="1701800"/>
            <a:ext cx="2192338" cy="6591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0" algn="ctr">
              <a:buFont typeface="Arial" panose="020B0604020202020204" pitchFamily="34" charset="0"/>
              <a:buNone/>
            </a:pP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2.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完善“换客”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0" algn="ctr">
              <a:buFont typeface="Arial" panose="020B0604020202020204" pitchFamily="34" charset="0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二手商品资料</a:t>
            </a:r>
            <a:endParaRPr lang="zh-CN" altLang="en-US" b="1" i="0" dirty="0"/>
          </a:p>
        </p:txBody>
      </p:sp>
      <p:grpSp>
        <p:nvGrpSpPr>
          <p:cNvPr id="4" name="Group 12"/>
          <p:cNvGrpSpPr/>
          <p:nvPr/>
        </p:nvGrpSpPr>
        <p:grpSpPr bwMode="auto">
          <a:xfrm rot="18442428" flipH="1">
            <a:off x="3921125" y="2249488"/>
            <a:ext cx="71438" cy="1135062"/>
            <a:chOff x="0" y="0"/>
            <a:chExt cx="68" cy="636"/>
          </a:xfrm>
        </p:grpSpPr>
        <p:sp>
          <p:nvSpPr>
            <p:cNvPr id="20521" name="Rectangle 13"/>
            <p:cNvSpPr>
              <a:spLocks noChangeArrowheads="1"/>
            </p:cNvSpPr>
            <p:nvPr/>
          </p:nvSpPr>
          <p:spPr bwMode="auto">
            <a:xfrm rot="-5400000">
              <a:off x="-272" y="296"/>
              <a:ext cx="636" cy="44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522" name="Rectangle 14"/>
            <p:cNvSpPr>
              <a:spLocks noChangeArrowheads="1"/>
            </p:cNvSpPr>
            <p:nvPr/>
          </p:nvSpPr>
          <p:spPr bwMode="auto">
            <a:xfrm rot="-5400000">
              <a:off x="-284" y="282"/>
              <a:ext cx="636" cy="67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15"/>
          <p:cNvGrpSpPr/>
          <p:nvPr/>
        </p:nvGrpSpPr>
        <p:grpSpPr bwMode="auto">
          <a:xfrm rot="3157572">
            <a:off x="5102225" y="2251076"/>
            <a:ext cx="71437" cy="1135062"/>
            <a:chOff x="0" y="0"/>
            <a:chExt cx="68" cy="636"/>
          </a:xfrm>
        </p:grpSpPr>
        <p:sp>
          <p:nvSpPr>
            <p:cNvPr id="20519" name="Rectangle 16"/>
            <p:cNvSpPr>
              <a:spLocks noChangeArrowheads="1"/>
            </p:cNvSpPr>
            <p:nvPr/>
          </p:nvSpPr>
          <p:spPr bwMode="auto">
            <a:xfrm rot="-5400000">
              <a:off x="-272" y="296"/>
              <a:ext cx="636" cy="44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520" name="Rectangle 17"/>
            <p:cNvSpPr>
              <a:spLocks noChangeArrowheads="1"/>
            </p:cNvSpPr>
            <p:nvPr/>
          </p:nvSpPr>
          <p:spPr bwMode="auto">
            <a:xfrm rot="-5400000">
              <a:off x="-284" y="282"/>
              <a:ext cx="636" cy="67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468313" y="1701800"/>
            <a:ext cx="2074862" cy="701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ctr">
              <a:buFont typeface="Arial" panose="020B0604020202020204" pitchFamily="34" charset="0"/>
              <a:buNone/>
            </a:pPr>
            <a:r>
              <a:rPr lang="en-US" altLang="zh-CN" sz="2000" b="1" i="0"/>
              <a:t>1.</a:t>
            </a:r>
            <a:r>
              <a:rPr lang="zh-CN" altLang="en-US" sz="2000" b="1" dirty="0">
                <a:latin typeface="+mj-ea"/>
                <a:ea typeface="+mj-ea"/>
                <a:sym typeface="微软雅黑" panose="020B0503020204020204" charset="-122"/>
              </a:rPr>
              <a:t>树立“换客”二手品牌和概念</a:t>
            </a:r>
            <a:endParaRPr lang="zh-CN" altLang="en-US" sz="2000" b="1" i="0" dirty="0">
              <a:latin typeface="+mj-ea"/>
              <a:ea typeface="+mj-ea"/>
              <a:sym typeface="微软雅黑" panose="020B0503020204020204" charset="-122"/>
            </a:endParaRP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468313" y="4802188"/>
            <a:ext cx="1925637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0" algn="ctr"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.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利用各大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C2C</a:t>
            </a:r>
          </a:p>
          <a:p>
            <a:pPr lvl="0" algn="ctr"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二手平台</a:t>
            </a:r>
            <a:endParaRPr lang="zh-CN" altLang="en-US" sz="1800" b="1" i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6634480" y="4802505"/>
            <a:ext cx="2293620" cy="417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4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.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组建营销团队</a:t>
            </a:r>
            <a:endParaRPr lang="zh-CN" altLang="en-US" sz="2000" b="1" i="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8453" name="PubPieSlice"/>
          <p:cNvSpPr>
            <a:spLocks noEditPoints="1" noChangeArrowheads="1"/>
          </p:cNvSpPr>
          <p:nvPr/>
        </p:nvSpPr>
        <p:spPr bwMode="auto">
          <a:xfrm rot="7956845">
            <a:off x="3473450" y="2439988"/>
            <a:ext cx="73025" cy="73025"/>
          </a:xfrm>
          <a:custGeom>
            <a:avLst/>
            <a:gdLst>
              <a:gd name="T0" fmla="*/ 0 w 21600"/>
              <a:gd name="T1" fmla="*/ 417334 h 21600"/>
              <a:gd name="T2" fmla="*/ 417334 w 21600"/>
              <a:gd name="T3" fmla="*/ 417334 h 21600"/>
              <a:gd name="T4" fmla="*/ 834655 w 21600"/>
              <a:gd name="T5" fmla="*/ 417334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10800"/>
                </a:moveTo>
                <a:cubicBezTo>
                  <a:pt x="0" y="16764"/>
                  <a:pt x="4835" y="21599"/>
                  <a:pt x="10799" y="21600"/>
                </a:cubicBezTo>
                <a:cubicBezTo>
                  <a:pt x="16764" y="21600"/>
                  <a:pt x="21600" y="16764"/>
                  <a:pt x="21600" y="10800"/>
                </a:cubicBezTo>
                <a:lnTo>
                  <a:pt x="10800" y="1080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54" name="PubPieSlice"/>
          <p:cNvSpPr>
            <a:spLocks noEditPoints="1" noChangeArrowheads="1"/>
          </p:cNvSpPr>
          <p:nvPr/>
        </p:nvSpPr>
        <p:spPr bwMode="auto">
          <a:xfrm rot="-7692634">
            <a:off x="5546725" y="2443163"/>
            <a:ext cx="71437" cy="71438"/>
          </a:xfrm>
          <a:custGeom>
            <a:avLst/>
            <a:gdLst>
              <a:gd name="T0" fmla="*/ 0 w 21600"/>
              <a:gd name="T1" fmla="*/ 390706 h 21600"/>
              <a:gd name="T2" fmla="*/ 390694 w 21600"/>
              <a:gd name="T3" fmla="*/ 390706 h 21600"/>
              <a:gd name="T4" fmla="*/ 781378 w 21600"/>
              <a:gd name="T5" fmla="*/ 390706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10800"/>
                </a:moveTo>
                <a:cubicBezTo>
                  <a:pt x="0" y="16764"/>
                  <a:pt x="4835" y="21599"/>
                  <a:pt x="10799" y="21600"/>
                </a:cubicBezTo>
                <a:cubicBezTo>
                  <a:pt x="16764" y="21600"/>
                  <a:pt x="21600" y="16764"/>
                  <a:pt x="21600" y="10800"/>
                </a:cubicBezTo>
                <a:lnTo>
                  <a:pt x="10800" y="1080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808080"/>
              </a:gs>
            </a:gsLst>
            <a:lin ang="2700000" scaled="1"/>
          </a:gra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437198" y="2425065"/>
            <a:ext cx="2136775" cy="17599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63525" indent="-263525" algn="l">
              <a:lnSpc>
                <a:spcPct val="120000"/>
              </a:lnSpc>
              <a:buFontTx/>
              <a:buChar char="•"/>
            </a:pPr>
            <a:r>
              <a:rPr lang="zh-CN" altLang="en-US" i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围绕学生的二手物品在网上交换</a:t>
            </a:r>
            <a:endParaRPr lang="en-US" altLang="zh-CN" i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263525" indent="-263525" algn="l">
              <a:lnSpc>
                <a:spcPct val="120000"/>
              </a:lnSpc>
              <a:buFontTx/>
              <a:buChar char="•"/>
            </a:pPr>
            <a:r>
              <a:rPr lang="zh-CN" altLang="en-US" i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进行网上宣传和推广</a:t>
            </a:r>
          </a:p>
          <a:p>
            <a:pPr marL="263525" indent="-263525" algn="l">
              <a:lnSpc>
                <a:spcPct val="120000"/>
              </a:lnSpc>
              <a:buFontTx/>
              <a:buChar char="•"/>
            </a:pPr>
            <a:endParaRPr lang="zh-CN" altLang="en-US" sz="2000" i="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6634480" y="2618105"/>
            <a:ext cx="2132965" cy="10613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i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制定完善的售前，售后服务和违约后果等</a:t>
            </a:r>
          </a:p>
        </p:txBody>
      </p:sp>
      <p:grpSp>
        <p:nvGrpSpPr>
          <p:cNvPr id="6" name="Group 25"/>
          <p:cNvGrpSpPr/>
          <p:nvPr/>
        </p:nvGrpSpPr>
        <p:grpSpPr bwMode="auto">
          <a:xfrm>
            <a:off x="3508375" y="2617788"/>
            <a:ext cx="2122488" cy="1738312"/>
            <a:chOff x="0" y="0"/>
            <a:chExt cx="1649" cy="1351"/>
          </a:xfrm>
        </p:grpSpPr>
        <p:sp>
          <p:nvSpPr>
            <p:cNvPr id="20516" name="Oval 26"/>
            <p:cNvSpPr>
              <a:spLocks noChangeArrowheads="1"/>
            </p:cNvSpPr>
            <p:nvPr/>
          </p:nvSpPr>
          <p:spPr bwMode="auto">
            <a:xfrm flipV="1">
              <a:off x="0" y="1071"/>
              <a:ext cx="1649" cy="28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59" name="Oval 27"/>
            <p:cNvSpPr>
              <a:spLocks noChangeArrowheads="1"/>
            </p:cNvSpPr>
            <p:nvPr/>
          </p:nvSpPr>
          <p:spPr bwMode="auto">
            <a:xfrm>
              <a:off x="229" y="0"/>
              <a:ext cx="1216" cy="121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7451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0518" name="未知"/>
            <p:cNvSpPr/>
            <p:nvPr/>
          </p:nvSpPr>
          <p:spPr bwMode="auto">
            <a:xfrm>
              <a:off x="369" y="28"/>
              <a:ext cx="939" cy="458"/>
            </a:xfrm>
            <a:custGeom>
              <a:avLst/>
              <a:gdLst>
                <a:gd name="T0" fmla="*/ 658 w 1321"/>
                <a:gd name="T1" fmla="*/ 166 h 712"/>
                <a:gd name="T2" fmla="*/ 665 w 1321"/>
                <a:gd name="T3" fmla="*/ 183 h 712"/>
                <a:gd name="T4" fmla="*/ 667 w 1321"/>
                <a:gd name="T5" fmla="*/ 199 h 712"/>
                <a:gd name="T6" fmla="*/ 665 w 1321"/>
                <a:gd name="T7" fmla="*/ 214 h 712"/>
                <a:gd name="T8" fmla="*/ 656 w 1321"/>
                <a:gd name="T9" fmla="*/ 228 h 712"/>
                <a:gd name="T10" fmla="*/ 643 w 1321"/>
                <a:gd name="T11" fmla="*/ 239 h 712"/>
                <a:gd name="T12" fmla="*/ 626 w 1321"/>
                <a:gd name="T13" fmla="*/ 250 h 712"/>
                <a:gd name="T14" fmla="*/ 604 w 1321"/>
                <a:gd name="T15" fmla="*/ 260 h 712"/>
                <a:gd name="T16" fmla="*/ 579 w 1321"/>
                <a:gd name="T17" fmla="*/ 268 h 712"/>
                <a:gd name="T18" fmla="*/ 552 w 1321"/>
                <a:gd name="T19" fmla="*/ 276 h 712"/>
                <a:gd name="T20" fmla="*/ 521 w 1321"/>
                <a:gd name="T21" fmla="*/ 282 h 712"/>
                <a:gd name="T22" fmla="*/ 488 w 1321"/>
                <a:gd name="T23" fmla="*/ 287 h 712"/>
                <a:gd name="T24" fmla="*/ 453 w 1321"/>
                <a:gd name="T25" fmla="*/ 291 h 712"/>
                <a:gd name="T26" fmla="*/ 417 w 1321"/>
                <a:gd name="T27" fmla="*/ 294 h 712"/>
                <a:gd name="T28" fmla="*/ 402 w 1321"/>
                <a:gd name="T29" fmla="*/ 295 h 712"/>
                <a:gd name="T30" fmla="*/ 240 w 1321"/>
                <a:gd name="T31" fmla="*/ 295 h 712"/>
                <a:gd name="T32" fmla="*/ 239 w 1321"/>
                <a:gd name="T33" fmla="*/ 295 h 712"/>
                <a:gd name="T34" fmla="*/ 207 w 1321"/>
                <a:gd name="T35" fmla="*/ 293 h 712"/>
                <a:gd name="T36" fmla="*/ 176 w 1321"/>
                <a:gd name="T37" fmla="*/ 291 h 712"/>
                <a:gd name="T38" fmla="*/ 146 w 1321"/>
                <a:gd name="T39" fmla="*/ 288 h 712"/>
                <a:gd name="T40" fmla="*/ 119 w 1321"/>
                <a:gd name="T41" fmla="*/ 285 h 712"/>
                <a:gd name="T42" fmla="*/ 94 w 1321"/>
                <a:gd name="T43" fmla="*/ 280 h 712"/>
                <a:gd name="T44" fmla="*/ 71 w 1321"/>
                <a:gd name="T45" fmla="*/ 274 h 712"/>
                <a:gd name="T46" fmla="*/ 52 w 1321"/>
                <a:gd name="T47" fmla="*/ 268 h 712"/>
                <a:gd name="T48" fmla="*/ 34 w 1321"/>
                <a:gd name="T49" fmla="*/ 261 h 712"/>
                <a:gd name="T50" fmla="*/ 20 w 1321"/>
                <a:gd name="T51" fmla="*/ 252 h 712"/>
                <a:gd name="T52" fmla="*/ 9 w 1321"/>
                <a:gd name="T53" fmla="*/ 241 h 712"/>
                <a:gd name="T54" fmla="*/ 3 w 1321"/>
                <a:gd name="T55" fmla="*/ 229 h 712"/>
                <a:gd name="T56" fmla="*/ 0 w 1321"/>
                <a:gd name="T57" fmla="*/ 217 h 712"/>
                <a:gd name="T58" fmla="*/ 0 w 1321"/>
                <a:gd name="T59" fmla="*/ 215 h 712"/>
                <a:gd name="T60" fmla="*/ 2 w 1321"/>
                <a:gd name="T61" fmla="*/ 201 h 712"/>
                <a:gd name="T62" fmla="*/ 8 w 1321"/>
                <a:gd name="T63" fmla="*/ 185 h 712"/>
                <a:gd name="T64" fmla="*/ 26 w 1321"/>
                <a:gd name="T65" fmla="*/ 153 h 712"/>
                <a:gd name="T66" fmla="*/ 48 w 1321"/>
                <a:gd name="T67" fmla="*/ 124 h 712"/>
                <a:gd name="T68" fmla="*/ 74 w 1321"/>
                <a:gd name="T69" fmla="*/ 97 h 712"/>
                <a:gd name="T70" fmla="*/ 103 w 1321"/>
                <a:gd name="T71" fmla="*/ 73 h 712"/>
                <a:gd name="T72" fmla="*/ 136 w 1321"/>
                <a:gd name="T73" fmla="*/ 51 h 712"/>
                <a:gd name="T74" fmla="*/ 172 w 1321"/>
                <a:gd name="T75" fmla="*/ 34 h 712"/>
                <a:gd name="T76" fmla="*/ 210 w 1321"/>
                <a:gd name="T77" fmla="*/ 19 h 712"/>
                <a:gd name="T78" fmla="*/ 251 w 1321"/>
                <a:gd name="T79" fmla="*/ 9 h 712"/>
                <a:gd name="T80" fmla="*/ 294 w 1321"/>
                <a:gd name="T81" fmla="*/ 3 h 712"/>
                <a:gd name="T82" fmla="*/ 337 w 1321"/>
                <a:gd name="T83" fmla="*/ 0 h 712"/>
                <a:gd name="T84" fmla="*/ 337 w 1321"/>
                <a:gd name="T85" fmla="*/ 0 h 712"/>
                <a:gd name="T86" fmla="*/ 384 w 1321"/>
                <a:gd name="T87" fmla="*/ 3 h 712"/>
                <a:gd name="T88" fmla="*/ 428 w 1321"/>
                <a:gd name="T89" fmla="*/ 10 h 712"/>
                <a:gd name="T90" fmla="*/ 471 w 1321"/>
                <a:gd name="T91" fmla="*/ 22 h 712"/>
                <a:gd name="T92" fmla="*/ 510 w 1321"/>
                <a:gd name="T93" fmla="*/ 37 h 712"/>
                <a:gd name="T94" fmla="*/ 547 w 1321"/>
                <a:gd name="T95" fmla="*/ 57 h 712"/>
                <a:gd name="T96" fmla="*/ 581 w 1321"/>
                <a:gd name="T97" fmla="*/ 80 h 712"/>
                <a:gd name="T98" fmla="*/ 611 w 1321"/>
                <a:gd name="T99" fmla="*/ 106 h 712"/>
                <a:gd name="T100" fmla="*/ 635 w 1321"/>
                <a:gd name="T101" fmla="*/ 134 h 712"/>
                <a:gd name="T102" fmla="*/ 658 w 1321"/>
                <a:gd name="T103" fmla="*/ 166 h 712"/>
                <a:gd name="T104" fmla="*/ 658 w 1321"/>
                <a:gd name="T105" fmla="*/ 166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3976688" y="2928938"/>
            <a:ext cx="1187450" cy="973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b="1" i="0" dirty="0">
                <a:solidFill>
                  <a:schemeClr val="bg1"/>
                </a:solidFill>
              </a:rPr>
              <a:t>营销方案</a:t>
            </a:r>
          </a:p>
        </p:txBody>
      </p:sp>
      <p:grpSp>
        <p:nvGrpSpPr>
          <p:cNvPr id="7" name="Group 30"/>
          <p:cNvGrpSpPr/>
          <p:nvPr/>
        </p:nvGrpSpPr>
        <p:grpSpPr bwMode="auto">
          <a:xfrm rot="18442428" flipH="1">
            <a:off x="5507832" y="3550443"/>
            <a:ext cx="107950" cy="1135063"/>
            <a:chOff x="0" y="0"/>
            <a:chExt cx="68" cy="636"/>
          </a:xfrm>
        </p:grpSpPr>
        <p:sp>
          <p:nvSpPr>
            <p:cNvPr id="20514" name="Rectangle 31"/>
            <p:cNvSpPr>
              <a:spLocks noChangeArrowheads="1"/>
            </p:cNvSpPr>
            <p:nvPr/>
          </p:nvSpPr>
          <p:spPr bwMode="auto">
            <a:xfrm rot="-5400000">
              <a:off x="-272" y="296"/>
              <a:ext cx="636" cy="44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515" name="Rectangle 32"/>
            <p:cNvSpPr>
              <a:spLocks noChangeArrowheads="1"/>
            </p:cNvSpPr>
            <p:nvPr/>
          </p:nvSpPr>
          <p:spPr bwMode="auto">
            <a:xfrm rot="-5400000">
              <a:off x="-284" y="282"/>
              <a:ext cx="636" cy="67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33"/>
          <p:cNvGrpSpPr/>
          <p:nvPr/>
        </p:nvGrpSpPr>
        <p:grpSpPr bwMode="auto">
          <a:xfrm rot="3157572">
            <a:off x="3545682" y="3537743"/>
            <a:ext cx="107950" cy="1135063"/>
            <a:chOff x="0" y="0"/>
            <a:chExt cx="68" cy="636"/>
          </a:xfrm>
        </p:grpSpPr>
        <p:sp>
          <p:nvSpPr>
            <p:cNvPr id="20512" name="Rectangle 34"/>
            <p:cNvSpPr>
              <a:spLocks noChangeArrowheads="1"/>
            </p:cNvSpPr>
            <p:nvPr/>
          </p:nvSpPr>
          <p:spPr bwMode="auto">
            <a:xfrm rot="-5400000">
              <a:off x="-272" y="296"/>
              <a:ext cx="636" cy="44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513" name="Rectangle 35"/>
            <p:cNvSpPr>
              <a:spLocks noChangeArrowheads="1"/>
            </p:cNvSpPr>
            <p:nvPr/>
          </p:nvSpPr>
          <p:spPr bwMode="auto">
            <a:xfrm rot="-5400000">
              <a:off x="-284" y="282"/>
              <a:ext cx="636" cy="67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36"/>
          <p:cNvGrpSpPr/>
          <p:nvPr/>
        </p:nvGrpSpPr>
        <p:grpSpPr bwMode="auto">
          <a:xfrm>
            <a:off x="2168525" y="4164013"/>
            <a:ext cx="2014538" cy="1320800"/>
            <a:chOff x="0" y="0"/>
            <a:chExt cx="1269" cy="832"/>
          </a:xfrm>
        </p:grpSpPr>
        <p:sp>
          <p:nvSpPr>
            <p:cNvPr id="20509" name="Oval 37"/>
            <p:cNvSpPr>
              <a:spLocks noChangeArrowheads="1"/>
            </p:cNvSpPr>
            <p:nvPr/>
          </p:nvSpPr>
          <p:spPr bwMode="auto">
            <a:xfrm flipV="1">
              <a:off x="0" y="617"/>
              <a:ext cx="1269" cy="215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510" name="Oval 38"/>
            <p:cNvSpPr>
              <a:spLocks noChangeArrowheads="1"/>
            </p:cNvSpPr>
            <p:nvPr/>
          </p:nvSpPr>
          <p:spPr bwMode="auto">
            <a:xfrm>
              <a:off x="212" y="0"/>
              <a:ext cx="737" cy="736"/>
            </a:xfrm>
            <a:prstGeom prst="ellipse">
              <a:avLst/>
            </a:prstGeom>
            <a:gradFill rotWithShape="1">
              <a:gsLst>
                <a:gs pos="0">
                  <a:srgbClr val="777777"/>
                </a:gs>
                <a:gs pos="100000">
                  <a:srgbClr val="383838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511" name="未知"/>
            <p:cNvSpPr/>
            <p:nvPr/>
          </p:nvSpPr>
          <p:spPr bwMode="auto">
            <a:xfrm>
              <a:off x="297" y="16"/>
              <a:ext cx="567" cy="277"/>
            </a:xfrm>
            <a:custGeom>
              <a:avLst/>
              <a:gdLst>
                <a:gd name="T0" fmla="*/ 240 w 1321"/>
                <a:gd name="T1" fmla="*/ 61 h 712"/>
                <a:gd name="T2" fmla="*/ 243 w 1321"/>
                <a:gd name="T3" fmla="*/ 67 h 712"/>
                <a:gd name="T4" fmla="*/ 243 w 1321"/>
                <a:gd name="T5" fmla="*/ 73 h 712"/>
                <a:gd name="T6" fmla="*/ 242 w 1321"/>
                <a:gd name="T7" fmla="*/ 78 h 712"/>
                <a:gd name="T8" fmla="*/ 239 w 1321"/>
                <a:gd name="T9" fmla="*/ 83 h 712"/>
                <a:gd name="T10" fmla="*/ 234 w 1321"/>
                <a:gd name="T11" fmla="*/ 88 h 712"/>
                <a:gd name="T12" fmla="*/ 228 w 1321"/>
                <a:gd name="T13" fmla="*/ 91 h 712"/>
                <a:gd name="T14" fmla="*/ 220 w 1321"/>
                <a:gd name="T15" fmla="*/ 95 h 712"/>
                <a:gd name="T16" fmla="*/ 211 w 1321"/>
                <a:gd name="T17" fmla="*/ 98 h 712"/>
                <a:gd name="T18" fmla="*/ 201 w 1321"/>
                <a:gd name="T19" fmla="*/ 101 h 712"/>
                <a:gd name="T20" fmla="*/ 190 w 1321"/>
                <a:gd name="T21" fmla="*/ 103 h 712"/>
                <a:gd name="T22" fmla="*/ 178 w 1321"/>
                <a:gd name="T23" fmla="*/ 105 h 712"/>
                <a:gd name="T24" fmla="*/ 165 w 1321"/>
                <a:gd name="T25" fmla="*/ 107 h 712"/>
                <a:gd name="T26" fmla="*/ 152 w 1321"/>
                <a:gd name="T27" fmla="*/ 107 h 712"/>
                <a:gd name="T28" fmla="*/ 146 w 1321"/>
                <a:gd name="T29" fmla="*/ 108 h 712"/>
                <a:gd name="T30" fmla="*/ 88 w 1321"/>
                <a:gd name="T31" fmla="*/ 108 h 712"/>
                <a:gd name="T32" fmla="*/ 87 w 1321"/>
                <a:gd name="T33" fmla="*/ 108 h 712"/>
                <a:gd name="T34" fmla="*/ 76 w 1321"/>
                <a:gd name="T35" fmla="*/ 107 h 712"/>
                <a:gd name="T36" fmla="*/ 64 w 1321"/>
                <a:gd name="T37" fmla="*/ 107 h 712"/>
                <a:gd name="T38" fmla="*/ 53 w 1321"/>
                <a:gd name="T39" fmla="*/ 105 h 712"/>
                <a:gd name="T40" fmla="*/ 43 w 1321"/>
                <a:gd name="T41" fmla="*/ 104 h 712"/>
                <a:gd name="T42" fmla="*/ 34 w 1321"/>
                <a:gd name="T43" fmla="*/ 102 h 712"/>
                <a:gd name="T44" fmla="*/ 26 w 1321"/>
                <a:gd name="T45" fmla="*/ 100 h 712"/>
                <a:gd name="T46" fmla="*/ 19 w 1321"/>
                <a:gd name="T47" fmla="*/ 98 h 712"/>
                <a:gd name="T48" fmla="*/ 12 w 1321"/>
                <a:gd name="T49" fmla="*/ 95 h 712"/>
                <a:gd name="T50" fmla="*/ 7 w 1321"/>
                <a:gd name="T51" fmla="*/ 92 h 712"/>
                <a:gd name="T52" fmla="*/ 3 w 1321"/>
                <a:gd name="T53" fmla="*/ 88 h 712"/>
                <a:gd name="T54" fmla="*/ 1 w 1321"/>
                <a:gd name="T55" fmla="*/ 84 h 712"/>
                <a:gd name="T56" fmla="*/ 0 w 1321"/>
                <a:gd name="T57" fmla="*/ 79 h 712"/>
                <a:gd name="T58" fmla="*/ 0 w 1321"/>
                <a:gd name="T59" fmla="*/ 79 h 712"/>
                <a:gd name="T60" fmla="*/ 1 w 1321"/>
                <a:gd name="T61" fmla="*/ 74 h 712"/>
                <a:gd name="T62" fmla="*/ 3 w 1321"/>
                <a:gd name="T63" fmla="*/ 68 h 712"/>
                <a:gd name="T64" fmla="*/ 9 w 1321"/>
                <a:gd name="T65" fmla="*/ 56 h 712"/>
                <a:gd name="T66" fmla="*/ 17 w 1321"/>
                <a:gd name="T67" fmla="*/ 45 h 712"/>
                <a:gd name="T68" fmla="*/ 27 w 1321"/>
                <a:gd name="T69" fmla="*/ 35 h 712"/>
                <a:gd name="T70" fmla="*/ 38 w 1321"/>
                <a:gd name="T71" fmla="*/ 26 h 712"/>
                <a:gd name="T72" fmla="*/ 50 w 1321"/>
                <a:gd name="T73" fmla="*/ 19 h 712"/>
                <a:gd name="T74" fmla="*/ 63 w 1321"/>
                <a:gd name="T75" fmla="*/ 12 h 712"/>
                <a:gd name="T76" fmla="*/ 76 w 1321"/>
                <a:gd name="T77" fmla="*/ 7 h 712"/>
                <a:gd name="T78" fmla="*/ 91 w 1321"/>
                <a:gd name="T79" fmla="*/ 3 h 712"/>
                <a:gd name="T80" fmla="*/ 107 w 1321"/>
                <a:gd name="T81" fmla="*/ 1 h 712"/>
                <a:gd name="T82" fmla="*/ 123 w 1321"/>
                <a:gd name="T83" fmla="*/ 0 h 712"/>
                <a:gd name="T84" fmla="*/ 123 w 1321"/>
                <a:gd name="T85" fmla="*/ 0 h 712"/>
                <a:gd name="T86" fmla="*/ 140 w 1321"/>
                <a:gd name="T87" fmla="*/ 1 h 712"/>
                <a:gd name="T88" fmla="*/ 156 w 1321"/>
                <a:gd name="T89" fmla="*/ 4 h 712"/>
                <a:gd name="T90" fmla="*/ 172 w 1321"/>
                <a:gd name="T91" fmla="*/ 8 h 712"/>
                <a:gd name="T92" fmla="*/ 186 w 1321"/>
                <a:gd name="T93" fmla="*/ 14 h 712"/>
                <a:gd name="T94" fmla="*/ 199 w 1321"/>
                <a:gd name="T95" fmla="*/ 21 h 712"/>
                <a:gd name="T96" fmla="*/ 212 w 1321"/>
                <a:gd name="T97" fmla="*/ 29 h 712"/>
                <a:gd name="T98" fmla="*/ 222 w 1321"/>
                <a:gd name="T99" fmla="*/ 39 h 712"/>
                <a:gd name="T100" fmla="*/ 232 w 1321"/>
                <a:gd name="T101" fmla="*/ 49 h 712"/>
                <a:gd name="T102" fmla="*/ 240 w 1321"/>
                <a:gd name="T103" fmla="*/ 61 h 712"/>
                <a:gd name="T104" fmla="*/ 240 w 1321"/>
                <a:gd name="T105" fmla="*/ 61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Group 40"/>
          <p:cNvGrpSpPr/>
          <p:nvPr/>
        </p:nvGrpSpPr>
        <p:grpSpPr bwMode="auto">
          <a:xfrm>
            <a:off x="5127625" y="4164013"/>
            <a:ext cx="2014538" cy="1320800"/>
            <a:chOff x="0" y="0"/>
            <a:chExt cx="1269" cy="832"/>
          </a:xfrm>
        </p:grpSpPr>
        <p:sp>
          <p:nvSpPr>
            <p:cNvPr id="20506" name="Oval 41"/>
            <p:cNvSpPr>
              <a:spLocks noChangeArrowheads="1"/>
            </p:cNvSpPr>
            <p:nvPr/>
          </p:nvSpPr>
          <p:spPr bwMode="auto">
            <a:xfrm flipV="1">
              <a:off x="0" y="617"/>
              <a:ext cx="1269" cy="215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507" name="Oval 42"/>
            <p:cNvSpPr>
              <a:spLocks noChangeArrowheads="1"/>
            </p:cNvSpPr>
            <p:nvPr/>
          </p:nvSpPr>
          <p:spPr bwMode="auto">
            <a:xfrm>
              <a:off x="212" y="0"/>
              <a:ext cx="737" cy="736"/>
            </a:xfrm>
            <a:prstGeom prst="ellipse">
              <a:avLst/>
            </a:prstGeom>
            <a:gradFill rotWithShape="1">
              <a:gsLst>
                <a:gs pos="0">
                  <a:srgbClr val="777777"/>
                </a:gs>
                <a:gs pos="100000">
                  <a:srgbClr val="383838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 wrap="none" anchor="ctr"/>
            <a:lstStyle/>
            <a:p>
              <a:r>
                <a:rPr lang="en-US" altLang="zh-CN" sz="7200" b="1" i="0">
                  <a:ln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</a:t>
              </a:r>
            </a:p>
          </p:txBody>
        </p:sp>
        <p:sp>
          <p:nvSpPr>
            <p:cNvPr id="20508" name="未知"/>
            <p:cNvSpPr/>
            <p:nvPr/>
          </p:nvSpPr>
          <p:spPr bwMode="auto">
            <a:xfrm>
              <a:off x="297" y="16"/>
              <a:ext cx="567" cy="277"/>
            </a:xfrm>
            <a:custGeom>
              <a:avLst/>
              <a:gdLst>
                <a:gd name="T0" fmla="*/ 240 w 1321"/>
                <a:gd name="T1" fmla="*/ 61 h 712"/>
                <a:gd name="T2" fmla="*/ 243 w 1321"/>
                <a:gd name="T3" fmla="*/ 67 h 712"/>
                <a:gd name="T4" fmla="*/ 243 w 1321"/>
                <a:gd name="T5" fmla="*/ 73 h 712"/>
                <a:gd name="T6" fmla="*/ 242 w 1321"/>
                <a:gd name="T7" fmla="*/ 78 h 712"/>
                <a:gd name="T8" fmla="*/ 239 w 1321"/>
                <a:gd name="T9" fmla="*/ 83 h 712"/>
                <a:gd name="T10" fmla="*/ 234 w 1321"/>
                <a:gd name="T11" fmla="*/ 88 h 712"/>
                <a:gd name="T12" fmla="*/ 228 w 1321"/>
                <a:gd name="T13" fmla="*/ 91 h 712"/>
                <a:gd name="T14" fmla="*/ 220 w 1321"/>
                <a:gd name="T15" fmla="*/ 95 h 712"/>
                <a:gd name="T16" fmla="*/ 211 w 1321"/>
                <a:gd name="T17" fmla="*/ 98 h 712"/>
                <a:gd name="T18" fmla="*/ 201 w 1321"/>
                <a:gd name="T19" fmla="*/ 101 h 712"/>
                <a:gd name="T20" fmla="*/ 190 w 1321"/>
                <a:gd name="T21" fmla="*/ 103 h 712"/>
                <a:gd name="T22" fmla="*/ 178 w 1321"/>
                <a:gd name="T23" fmla="*/ 105 h 712"/>
                <a:gd name="T24" fmla="*/ 165 w 1321"/>
                <a:gd name="T25" fmla="*/ 107 h 712"/>
                <a:gd name="T26" fmla="*/ 152 w 1321"/>
                <a:gd name="T27" fmla="*/ 107 h 712"/>
                <a:gd name="T28" fmla="*/ 146 w 1321"/>
                <a:gd name="T29" fmla="*/ 108 h 712"/>
                <a:gd name="T30" fmla="*/ 88 w 1321"/>
                <a:gd name="T31" fmla="*/ 108 h 712"/>
                <a:gd name="T32" fmla="*/ 87 w 1321"/>
                <a:gd name="T33" fmla="*/ 108 h 712"/>
                <a:gd name="T34" fmla="*/ 76 w 1321"/>
                <a:gd name="T35" fmla="*/ 107 h 712"/>
                <a:gd name="T36" fmla="*/ 64 w 1321"/>
                <a:gd name="T37" fmla="*/ 107 h 712"/>
                <a:gd name="T38" fmla="*/ 53 w 1321"/>
                <a:gd name="T39" fmla="*/ 105 h 712"/>
                <a:gd name="T40" fmla="*/ 43 w 1321"/>
                <a:gd name="T41" fmla="*/ 104 h 712"/>
                <a:gd name="T42" fmla="*/ 34 w 1321"/>
                <a:gd name="T43" fmla="*/ 102 h 712"/>
                <a:gd name="T44" fmla="*/ 26 w 1321"/>
                <a:gd name="T45" fmla="*/ 100 h 712"/>
                <a:gd name="T46" fmla="*/ 19 w 1321"/>
                <a:gd name="T47" fmla="*/ 98 h 712"/>
                <a:gd name="T48" fmla="*/ 12 w 1321"/>
                <a:gd name="T49" fmla="*/ 95 h 712"/>
                <a:gd name="T50" fmla="*/ 7 w 1321"/>
                <a:gd name="T51" fmla="*/ 92 h 712"/>
                <a:gd name="T52" fmla="*/ 3 w 1321"/>
                <a:gd name="T53" fmla="*/ 88 h 712"/>
                <a:gd name="T54" fmla="*/ 1 w 1321"/>
                <a:gd name="T55" fmla="*/ 84 h 712"/>
                <a:gd name="T56" fmla="*/ 0 w 1321"/>
                <a:gd name="T57" fmla="*/ 79 h 712"/>
                <a:gd name="T58" fmla="*/ 0 w 1321"/>
                <a:gd name="T59" fmla="*/ 79 h 712"/>
                <a:gd name="T60" fmla="*/ 1 w 1321"/>
                <a:gd name="T61" fmla="*/ 74 h 712"/>
                <a:gd name="T62" fmla="*/ 3 w 1321"/>
                <a:gd name="T63" fmla="*/ 68 h 712"/>
                <a:gd name="T64" fmla="*/ 9 w 1321"/>
                <a:gd name="T65" fmla="*/ 56 h 712"/>
                <a:gd name="T66" fmla="*/ 17 w 1321"/>
                <a:gd name="T67" fmla="*/ 45 h 712"/>
                <a:gd name="T68" fmla="*/ 27 w 1321"/>
                <a:gd name="T69" fmla="*/ 35 h 712"/>
                <a:gd name="T70" fmla="*/ 38 w 1321"/>
                <a:gd name="T71" fmla="*/ 26 h 712"/>
                <a:gd name="T72" fmla="*/ 50 w 1321"/>
                <a:gd name="T73" fmla="*/ 19 h 712"/>
                <a:gd name="T74" fmla="*/ 63 w 1321"/>
                <a:gd name="T75" fmla="*/ 12 h 712"/>
                <a:gd name="T76" fmla="*/ 76 w 1321"/>
                <a:gd name="T77" fmla="*/ 7 h 712"/>
                <a:gd name="T78" fmla="*/ 91 w 1321"/>
                <a:gd name="T79" fmla="*/ 3 h 712"/>
                <a:gd name="T80" fmla="*/ 107 w 1321"/>
                <a:gd name="T81" fmla="*/ 1 h 712"/>
                <a:gd name="T82" fmla="*/ 123 w 1321"/>
                <a:gd name="T83" fmla="*/ 0 h 712"/>
                <a:gd name="T84" fmla="*/ 123 w 1321"/>
                <a:gd name="T85" fmla="*/ 0 h 712"/>
                <a:gd name="T86" fmla="*/ 140 w 1321"/>
                <a:gd name="T87" fmla="*/ 1 h 712"/>
                <a:gd name="T88" fmla="*/ 156 w 1321"/>
                <a:gd name="T89" fmla="*/ 4 h 712"/>
                <a:gd name="T90" fmla="*/ 172 w 1321"/>
                <a:gd name="T91" fmla="*/ 8 h 712"/>
                <a:gd name="T92" fmla="*/ 186 w 1321"/>
                <a:gd name="T93" fmla="*/ 14 h 712"/>
                <a:gd name="T94" fmla="*/ 199 w 1321"/>
                <a:gd name="T95" fmla="*/ 21 h 712"/>
                <a:gd name="T96" fmla="*/ 212 w 1321"/>
                <a:gd name="T97" fmla="*/ 29 h 712"/>
                <a:gd name="T98" fmla="*/ 222 w 1321"/>
                <a:gd name="T99" fmla="*/ 39 h 712"/>
                <a:gd name="T100" fmla="*/ 232 w 1321"/>
                <a:gd name="T101" fmla="*/ 49 h 712"/>
                <a:gd name="T102" fmla="*/ 240 w 1321"/>
                <a:gd name="T103" fmla="*/ 61 h 712"/>
                <a:gd name="T104" fmla="*/ 240 w 1321"/>
                <a:gd name="T105" fmla="*/ 61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Group 44"/>
          <p:cNvGrpSpPr/>
          <p:nvPr/>
        </p:nvGrpSpPr>
        <p:grpSpPr bwMode="auto">
          <a:xfrm>
            <a:off x="2188845" y="4158298"/>
            <a:ext cx="2014538" cy="1320800"/>
            <a:chOff x="0" y="0"/>
            <a:chExt cx="1269" cy="832"/>
          </a:xfrm>
        </p:grpSpPr>
        <p:sp>
          <p:nvSpPr>
            <p:cNvPr id="20503" name="Oval 45"/>
            <p:cNvSpPr>
              <a:spLocks noChangeArrowheads="1"/>
            </p:cNvSpPr>
            <p:nvPr/>
          </p:nvSpPr>
          <p:spPr bwMode="auto">
            <a:xfrm flipV="1">
              <a:off x="0" y="617"/>
              <a:ext cx="1269" cy="215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504" name="Oval 46"/>
            <p:cNvSpPr>
              <a:spLocks noChangeArrowheads="1"/>
            </p:cNvSpPr>
            <p:nvPr/>
          </p:nvSpPr>
          <p:spPr bwMode="auto">
            <a:xfrm>
              <a:off x="212" y="0"/>
              <a:ext cx="737" cy="736"/>
            </a:xfrm>
            <a:prstGeom prst="ellipse">
              <a:avLst/>
            </a:prstGeom>
            <a:gradFill rotWithShape="1">
              <a:gsLst>
                <a:gs pos="0">
                  <a:srgbClr val="777777"/>
                </a:gs>
                <a:gs pos="100000">
                  <a:srgbClr val="383838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 wrap="none" anchor="ctr"/>
            <a:lstStyle/>
            <a:p>
              <a:r>
                <a:rPr lang="en-US" altLang="zh-CN" sz="7200" b="1" i="0">
                  <a:ln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20505" name="未知"/>
            <p:cNvSpPr/>
            <p:nvPr/>
          </p:nvSpPr>
          <p:spPr bwMode="auto">
            <a:xfrm>
              <a:off x="297" y="16"/>
              <a:ext cx="567" cy="277"/>
            </a:xfrm>
            <a:custGeom>
              <a:avLst/>
              <a:gdLst>
                <a:gd name="T0" fmla="*/ 240 w 1321"/>
                <a:gd name="T1" fmla="*/ 61 h 712"/>
                <a:gd name="T2" fmla="*/ 243 w 1321"/>
                <a:gd name="T3" fmla="*/ 67 h 712"/>
                <a:gd name="T4" fmla="*/ 243 w 1321"/>
                <a:gd name="T5" fmla="*/ 73 h 712"/>
                <a:gd name="T6" fmla="*/ 242 w 1321"/>
                <a:gd name="T7" fmla="*/ 78 h 712"/>
                <a:gd name="T8" fmla="*/ 239 w 1321"/>
                <a:gd name="T9" fmla="*/ 83 h 712"/>
                <a:gd name="T10" fmla="*/ 234 w 1321"/>
                <a:gd name="T11" fmla="*/ 88 h 712"/>
                <a:gd name="T12" fmla="*/ 228 w 1321"/>
                <a:gd name="T13" fmla="*/ 91 h 712"/>
                <a:gd name="T14" fmla="*/ 220 w 1321"/>
                <a:gd name="T15" fmla="*/ 95 h 712"/>
                <a:gd name="T16" fmla="*/ 211 w 1321"/>
                <a:gd name="T17" fmla="*/ 98 h 712"/>
                <a:gd name="T18" fmla="*/ 201 w 1321"/>
                <a:gd name="T19" fmla="*/ 101 h 712"/>
                <a:gd name="T20" fmla="*/ 190 w 1321"/>
                <a:gd name="T21" fmla="*/ 103 h 712"/>
                <a:gd name="T22" fmla="*/ 178 w 1321"/>
                <a:gd name="T23" fmla="*/ 105 h 712"/>
                <a:gd name="T24" fmla="*/ 165 w 1321"/>
                <a:gd name="T25" fmla="*/ 107 h 712"/>
                <a:gd name="T26" fmla="*/ 152 w 1321"/>
                <a:gd name="T27" fmla="*/ 107 h 712"/>
                <a:gd name="T28" fmla="*/ 146 w 1321"/>
                <a:gd name="T29" fmla="*/ 108 h 712"/>
                <a:gd name="T30" fmla="*/ 88 w 1321"/>
                <a:gd name="T31" fmla="*/ 108 h 712"/>
                <a:gd name="T32" fmla="*/ 87 w 1321"/>
                <a:gd name="T33" fmla="*/ 108 h 712"/>
                <a:gd name="T34" fmla="*/ 76 w 1321"/>
                <a:gd name="T35" fmla="*/ 107 h 712"/>
                <a:gd name="T36" fmla="*/ 64 w 1321"/>
                <a:gd name="T37" fmla="*/ 107 h 712"/>
                <a:gd name="T38" fmla="*/ 53 w 1321"/>
                <a:gd name="T39" fmla="*/ 105 h 712"/>
                <a:gd name="T40" fmla="*/ 43 w 1321"/>
                <a:gd name="T41" fmla="*/ 104 h 712"/>
                <a:gd name="T42" fmla="*/ 34 w 1321"/>
                <a:gd name="T43" fmla="*/ 102 h 712"/>
                <a:gd name="T44" fmla="*/ 26 w 1321"/>
                <a:gd name="T45" fmla="*/ 100 h 712"/>
                <a:gd name="T46" fmla="*/ 19 w 1321"/>
                <a:gd name="T47" fmla="*/ 98 h 712"/>
                <a:gd name="T48" fmla="*/ 12 w 1321"/>
                <a:gd name="T49" fmla="*/ 95 h 712"/>
                <a:gd name="T50" fmla="*/ 7 w 1321"/>
                <a:gd name="T51" fmla="*/ 92 h 712"/>
                <a:gd name="T52" fmla="*/ 3 w 1321"/>
                <a:gd name="T53" fmla="*/ 88 h 712"/>
                <a:gd name="T54" fmla="*/ 1 w 1321"/>
                <a:gd name="T55" fmla="*/ 84 h 712"/>
                <a:gd name="T56" fmla="*/ 0 w 1321"/>
                <a:gd name="T57" fmla="*/ 79 h 712"/>
                <a:gd name="T58" fmla="*/ 0 w 1321"/>
                <a:gd name="T59" fmla="*/ 79 h 712"/>
                <a:gd name="T60" fmla="*/ 1 w 1321"/>
                <a:gd name="T61" fmla="*/ 74 h 712"/>
                <a:gd name="T62" fmla="*/ 3 w 1321"/>
                <a:gd name="T63" fmla="*/ 68 h 712"/>
                <a:gd name="T64" fmla="*/ 9 w 1321"/>
                <a:gd name="T65" fmla="*/ 56 h 712"/>
                <a:gd name="T66" fmla="*/ 17 w 1321"/>
                <a:gd name="T67" fmla="*/ 45 h 712"/>
                <a:gd name="T68" fmla="*/ 27 w 1321"/>
                <a:gd name="T69" fmla="*/ 35 h 712"/>
                <a:gd name="T70" fmla="*/ 38 w 1321"/>
                <a:gd name="T71" fmla="*/ 26 h 712"/>
                <a:gd name="T72" fmla="*/ 50 w 1321"/>
                <a:gd name="T73" fmla="*/ 19 h 712"/>
                <a:gd name="T74" fmla="*/ 63 w 1321"/>
                <a:gd name="T75" fmla="*/ 12 h 712"/>
                <a:gd name="T76" fmla="*/ 76 w 1321"/>
                <a:gd name="T77" fmla="*/ 7 h 712"/>
                <a:gd name="T78" fmla="*/ 91 w 1321"/>
                <a:gd name="T79" fmla="*/ 3 h 712"/>
                <a:gd name="T80" fmla="*/ 107 w 1321"/>
                <a:gd name="T81" fmla="*/ 1 h 712"/>
                <a:gd name="T82" fmla="*/ 123 w 1321"/>
                <a:gd name="T83" fmla="*/ 0 h 712"/>
                <a:gd name="T84" fmla="*/ 123 w 1321"/>
                <a:gd name="T85" fmla="*/ 0 h 712"/>
                <a:gd name="T86" fmla="*/ 140 w 1321"/>
                <a:gd name="T87" fmla="*/ 1 h 712"/>
                <a:gd name="T88" fmla="*/ 156 w 1321"/>
                <a:gd name="T89" fmla="*/ 4 h 712"/>
                <a:gd name="T90" fmla="*/ 172 w 1321"/>
                <a:gd name="T91" fmla="*/ 8 h 712"/>
                <a:gd name="T92" fmla="*/ 186 w 1321"/>
                <a:gd name="T93" fmla="*/ 14 h 712"/>
                <a:gd name="T94" fmla="*/ 199 w 1321"/>
                <a:gd name="T95" fmla="*/ 21 h 712"/>
                <a:gd name="T96" fmla="*/ 212 w 1321"/>
                <a:gd name="T97" fmla="*/ 29 h 712"/>
                <a:gd name="T98" fmla="*/ 222 w 1321"/>
                <a:gd name="T99" fmla="*/ 39 h 712"/>
                <a:gd name="T100" fmla="*/ 232 w 1321"/>
                <a:gd name="T101" fmla="*/ 49 h 712"/>
                <a:gd name="T102" fmla="*/ 240 w 1321"/>
                <a:gd name="T103" fmla="*/ 61 h 712"/>
                <a:gd name="T104" fmla="*/ 240 w 1321"/>
                <a:gd name="T105" fmla="*/ 61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503238" y="5607050"/>
            <a:ext cx="2136775" cy="11627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63525" indent="-263525" algn="l">
              <a:lnSpc>
                <a:spcPct val="120000"/>
              </a:lnSpc>
              <a:buFontTx/>
              <a:buChar char="•"/>
            </a:pPr>
            <a:r>
              <a:rPr lang="zh-CN" altLang="en-US" i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用户更加方便浏览物品</a:t>
            </a:r>
          </a:p>
          <a:p>
            <a:pPr marL="263525" indent="-263525" algn="l">
              <a:lnSpc>
                <a:spcPct val="120000"/>
              </a:lnSpc>
              <a:buFontTx/>
              <a:buChar char="•"/>
            </a:pPr>
            <a:endParaRPr lang="zh-CN" altLang="en-US" sz="2400" i="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4636051" y="5296883"/>
            <a:ext cx="4394835" cy="9537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63525" indent="-263525" algn="l">
              <a:lnSpc>
                <a:spcPct val="120000"/>
              </a:lnSpc>
              <a:buFontTx/>
              <a:buChar char="•"/>
            </a:pPr>
            <a:r>
              <a:rPr lang="zh-CN" altLang="en-US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公众号推广专员，编辑，销售人员等。从而形成：供方二手货物→网上拟价→线上、线下沟通→成交</a:t>
            </a:r>
            <a:endParaRPr lang="zh-CN" altLang="en-US" sz="1600" i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18443" grpId="0"/>
      <p:bldP spid="18450" grpId="0"/>
      <p:bldP spid="18451" grpId="0"/>
      <p:bldP spid="18452" grpId="0"/>
      <p:bldP spid="18453" grpId="0" animBg="1"/>
      <p:bldP spid="18454" grpId="0" animBg="1"/>
      <p:bldP spid="18455" grpId="0"/>
      <p:bldP spid="18456" grpId="0"/>
      <p:bldP spid="1846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altLang="en-US">
                <a:latin typeface="Arial" panose="020B0604020202020204" pitchFamily="34" charset="0"/>
              </a:rPr>
              <a:t>Page </a:t>
            </a:r>
            <a:r>
              <a:rPr lang="de-DE" altLang="en-US">
                <a:latin typeface="Arial" panose="020B0604020202020204" pitchFamily="34" charset="0"/>
                <a:sym typeface="MS UI Gothic" panose="020B0600070205080204" pitchFamily="34" charset="-128"/>
              </a:rPr>
              <a:t></a:t>
            </a:r>
            <a:r>
              <a:rPr lang="de-DE" altLang="en-US">
                <a:latin typeface="Arial" panose="020B0604020202020204" pitchFamily="34" charset="0"/>
              </a:rPr>
              <a:t> </a:t>
            </a:r>
            <a:fld id="{C40AE8AE-E990-430B-B470-6D70B7E9A712}" type="slidenum">
              <a:rPr lang="zh-CN" altLang="en-US" smtClean="0">
                <a:latin typeface="Arial" panose="020B0604020202020204" pitchFamily="34" charset="0"/>
              </a:rPr>
              <a:t>12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6386" name="未知"/>
          <p:cNvSpPr/>
          <p:nvPr/>
        </p:nvSpPr>
        <p:spPr bwMode="auto">
          <a:xfrm rot="10800000" flipV="1">
            <a:off x="3022600" y="1685925"/>
            <a:ext cx="1497013" cy="1574800"/>
          </a:xfrm>
          <a:custGeom>
            <a:avLst/>
            <a:gdLst>
              <a:gd name="T0" fmla="*/ 2147483647 w 165"/>
              <a:gd name="T1" fmla="*/ 2147483647 h 174"/>
              <a:gd name="T2" fmla="*/ 0 w 165"/>
              <a:gd name="T3" fmla="*/ 0 h 174"/>
              <a:gd name="T4" fmla="*/ 0 w 165"/>
              <a:gd name="T5" fmla="*/ 2147483647 h 174"/>
              <a:gd name="T6" fmla="*/ 2147483647 w 165"/>
              <a:gd name="T7" fmla="*/ 2147483647 h 174"/>
              <a:gd name="T8" fmla="*/ 0 60000 65536"/>
              <a:gd name="T9" fmla="*/ 0 60000 65536"/>
              <a:gd name="T10" fmla="*/ 0 60000 65536"/>
              <a:gd name="T11" fmla="*/ 0 60000 65536"/>
              <a:gd name="T12" fmla="*/ 0 w 165"/>
              <a:gd name="T13" fmla="*/ 0 h 174"/>
              <a:gd name="T14" fmla="*/ 165 w 165"/>
              <a:gd name="T15" fmla="*/ 174 h 1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5" h="174">
                <a:moveTo>
                  <a:pt x="165" y="119"/>
                </a:moveTo>
                <a:cubicBezTo>
                  <a:pt x="141" y="48"/>
                  <a:pt x="75" y="0"/>
                  <a:pt x="0" y="0"/>
                </a:cubicBezTo>
                <a:lnTo>
                  <a:pt x="0" y="174"/>
                </a:lnTo>
                <a:lnTo>
                  <a:pt x="165" y="119"/>
                </a:lnTo>
                <a:close/>
              </a:path>
            </a:pathLst>
          </a:custGeom>
          <a:gradFill rotWithShape="1">
            <a:gsLst>
              <a:gs pos="0">
                <a:srgbClr val="5F5F5F"/>
              </a:gs>
              <a:gs pos="100000">
                <a:srgbClr val="C0C0C0"/>
              </a:gs>
            </a:gsLst>
            <a:lin ang="5400000" scaled="1"/>
          </a:gradFill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87" name="未知"/>
          <p:cNvSpPr/>
          <p:nvPr/>
        </p:nvSpPr>
        <p:spPr bwMode="auto">
          <a:xfrm rot="10800000" flipV="1">
            <a:off x="2943225" y="2762250"/>
            <a:ext cx="1577975" cy="1765300"/>
          </a:xfrm>
          <a:custGeom>
            <a:avLst/>
            <a:gdLst>
              <a:gd name="T0" fmla="*/ 2147483647 w 174"/>
              <a:gd name="T1" fmla="*/ 2147483647 h 195"/>
              <a:gd name="T2" fmla="*/ 2147483647 w 174"/>
              <a:gd name="T3" fmla="*/ 2147483647 h 195"/>
              <a:gd name="T4" fmla="*/ 2147483647 w 174"/>
              <a:gd name="T5" fmla="*/ 0 h 195"/>
              <a:gd name="T6" fmla="*/ 0 w 174"/>
              <a:gd name="T7" fmla="*/ 2147483647 h 195"/>
              <a:gd name="T8" fmla="*/ 2147483647 w 174"/>
              <a:gd name="T9" fmla="*/ 2147483647 h 1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4"/>
              <a:gd name="T16" fmla="*/ 0 h 195"/>
              <a:gd name="T17" fmla="*/ 174 w 174"/>
              <a:gd name="T18" fmla="*/ 195 h 1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4" h="195">
                <a:moveTo>
                  <a:pt x="101" y="195"/>
                </a:moveTo>
                <a:cubicBezTo>
                  <a:pt x="147" y="163"/>
                  <a:pt x="174" y="110"/>
                  <a:pt x="174" y="55"/>
                </a:cubicBezTo>
                <a:cubicBezTo>
                  <a:pt x="174" y="36"/>
                  <a:pt x="171" y="18"/>
                  <a:pt x="165" y="0"/>
                </a:cubicBezTo>
                <a:lnTo>
                  <a:pt x="0" y="55"/>
                </a:lnTo>
                <a:lnTo>
                  <a:pt x="101" y="195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5F5F5F"/>
              </a:gs>
            </a:gsLst>
            <a:lin ang="2700000" scaled="1"/>
          </a:gradFill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88" name="未知"/>
          <p:cNvSpPr/>
          <p:nvPr/>
        </p:nvSpPr>
        <p:spPr bwMode="auto">
          <a:xfrm rot="10800000" flipV="1">
            <a:off x="3605213" y="3260725"/>
            <a:ext cx="1841500" cy="1565275"/>
          </a:xfrm>
          <a:custGeom>
            <a:avLst/>
            <a:gdLst>
              <a:gd name="T0" fmla="*/ 0 w 203"/>
              <a:gd name="T1" fmla="*/ 2147483647 h 173"/>
              <a:gd name="T2" fmla="*/ 2147483647 w 203"/>
              <a:gd name="T3" fmla="*/ 2147483647 h 173"/>
              <a:gd name="T4" fmla="*/ 2147483647 w 203"/>
              <a:gd name="T5" fmla="*/ 2147483647 h 173"/>
              <a:gd name="T6" fmla="*/ 2147483647 w 203"/>
              <a:gd name="T7" fmla="*/ 0 h 173"/>
              <a:gd name="T8" fmla="*/ 0 w 203"/>
              <a:gd name="T9" fmla="*/ 2147483647 h 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3"/>
              <a:gd name="T16" fmla="*/ 0 h 173"/>
              <a:gd name="T17" fmla="*/ 203 w 203"/>
              <a:gd name="T18" fmla="*/ 173 h 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3" h="173">
                <a:moveTo>
                  <a:pt x="0" y="140"/>
                </a:moveTo>
                <a:cubicBezTo>
                  <a:pt x="29" y="162"/>
                  <a:pt x="65" y="173"/>
                  <a:pt x="102" y="173"/>
                </a:cubicBezTo>
                <a:cubicBezTo>
                  <a:pt x="138" y="173"/>
                  <a:pt x="174" y="162"/>
                  <a:pt x="203" y="140"/>
                </a:cubicBezTo>
                <a:lnTo>
                  <a:pt x="102" y="0"/>
                </a:lnTo>
                <a:lnTo>
                  <a:pt x="0" y="14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5F5F5F"/>
              </a:gs>
            </a:gsLst>
            <a:lin ang="5400000" scaled="1"/>
          </a:gradFill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89" name="未知"/>
          <p:cNvSpPr/>
          <p:nvPr/>
        </p:nvSpPr>
        <p:spPr bwMode="auto">
          <a:xfrm rot="10800000" flipV="1">
            <a:off x="4521200" y="2762250"/>
            <a:ext cx="1587500" cy="1765300"/>
          </a:xfrm>
          <a:custGeom>
            <a:avLst/>
            <a:gdLst>
              <a:gd name="T0" fmla="*/ 740618668 w 175"/>
              <a:gd name="T1" fmla="*/ 0 h 195"/>
              <a:gd name="T2" fmla="*/ 82286935 w 175"/>
              <a:gd name="T3" fmla="*/ 2147483647 h 195"/>
              <a:gd name="T4" fmla="*/ 2147483647 w 175"/>
              <a:gd name="T5" fmla="*/ 2147483647 h 195"/>
              <a:gd name="T6" fmla="*/ 2147483647 w 175"/>
              <a:gd name="T7" fmla="*/ 2147483647 h 195"/>
              <a:gd name="T8" fmla="*/ 740618668 w 175"/>
              <a:gd name="T9" fmla="*/ 0 h 1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"/>
              <a:gd name="T16" fmla="*/ 0 h 195"/>
              <a:gd name="T17" fmla="*/ 175 w 175"/>
              <a:gd name="T18" fmla="*/ 195 h 1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" h="195">
                <a:moveTo>
                  <a:pt x="9" y="0"/>
                </a:moveTo>
                <a:cubicBezTo>
                  <a:pt x="3" y="18"/>
                  <a:pt x="1" y="36"/>
                  <a:pt x="1" y="54"/>
                </a:cubicBezTo>
                <a:cubicBezTo>
                  <a:pt x="0" y="110"/>
                  <a:pt x="27" y="163"/>
                  <a:pt x="73" y="195"/>
                </a:cubicBezTo>
                <a:lnTo>
                  <a:pt x="175" y="55"/>
                </a:lnTo>
                <a:lnTo>
                  <a:pt x="9" y="0"/>
                </a:lnTo>
                <a:close/>
              </a:path>
            </a:pathLst>
          </a:custGeom>
          <a:gradFill rotWithShape="1">
            <a:gsLst>
              <a:gs pos="0">
                <a:srgbClr val="5F5F5F"/>
              </a:gs>
              <a:gs pos="100000">
                <a:srgbClr val="C0C0C0"/>
              </a:gs>
            </a:gsLst>
            <a:lin ang="18900000" scaled="1"/>
          </a:gradFill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0" name="未知"/>
          <p:cNvSpPr/>
          <p:nvPr/>
        </p:nvSpPr>
        <p:spPr bwMode="auto">
          <a:xfrm rot="10800000" flipV="1">
            <a:off x="4519613" y="1685925"/>
            <a:ext cx="1506537" cy="1574800"/>
          </a:xfrm>
          <a:custGeom>
            <a:avLst/>
            <a:gdLst/>
            <a:ahLst/>
            <a:cxnLst>
              <a:cxn ang="0">
                <a:pos x="165" y="0"/>
              </a:cxn>
              <a:cxn ang="0">
                <a:pos x="0" y="119"/>
              </a:cxn>
              <a:cxn ang="0">
                <a:pos x="166" y="174"/>
              </a:cxn>
              <a:cxn ang="0">
                <a:pos x="165" y="0"/>
              </a:cxn>
            </a:cxnLst>
            <a:rect l="0" t="0" r="r" b="b"/>
            <a:pathLst>
              <a:path w="166" h="174">
                <a:moveTo>
                  <a:pt x="165" y="0"/>
                </a:moveTo>
                <a:cubicBezTo>
                  <a:pt x="90" y="0"/>
                  <a:pt x="24" y="48"/>
                  <a:pt x="0" y="119"/>
                </a:cubicBezTo>
                <a:lnTo>
                  <a:pt x="166" y="174"/>
                </a:lnTo>
                <a:lnTo>
                  <a:pt x="165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6350" cmpd="sng">
            <a:solidFill>
              <a:schemeClr val="bg1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395" name="未知"/>
          <p:cNvSpPr/>
          <p:nvPr/>
        </p:nvSpPr>
        <p:spPr bwMode="auto">
          <a:xfrm rot="5400000">
            <a:off x="4033838" y="1779588"/>
            <a:ext cx="962025" cy="1920875"/>
          </a:xfrm>
          <a:custGeom>
            <a:avLst/>
            <a:gdLst>
              <a:gd name="T0" fmla="*/ 2147483647 w 174"/>
              <a:gd name="T1" fmla="*/ 0 h 348"/>
              <a:gd name="T2" fmla="*/ 0 w 174"/>
              <a:gd name="T3" fmla="*/ 2147483647 h 348"/>
              <a:gd name="T4" fmla="*/ 2147483647 w 174"/>
              <a:gd name="T5" fmla="*/ 2147483647 h 348"/>
              <a:gd name="T6" fmla="*/ 2147483647 w 174"/>
              <a:gd name="T7" fmla="*/ 2147483647 h 348"/>
              <a:gd name="T8" fmla="*/ 2147483647 w 174"/>
              <a:gd name="T9" fmla="*/ 0 h 3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4"/>
              <a:gd name="T16" fmla="*/ 0 h 348"/>
              <a:gd name="T17" fmla="*/ 174 w 174"/>
              <a:gd name="T18" fmla="*/ 348 h 3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4" h="348">
                <a:moveTo>
                  <a:pt x="173" y="0"/>
                </a:moveTo>
                <a:cubicBezTo>
                  <a:pt x="77" y="0"/>
                  <a:pt x="0" y="77"/>
                  <a:pt x="0" y="173"/>
                </a:cubicBezTo>
                <a:cubicBezTo>
                  <a:pt x="0" y="270"/>
                  <a:pt x="77" y="348"/>
                  <a:pt x="174" y="348"/>
                </a:cubicBezTo>
                <a:lnTo>
                  <a:pt x="174" y="174"/>
                </a:lnTo>
                <a:lnTo>
                  <a:pt x="173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6" name="WordArt 12"/>
          <p:cNvSpPr>
            <a:spLocks noChangeArrowheads="1" noChangeShapeType="1"/>
          </p:cNvSpPr>
          <p:nvPr/>
        </p:nvSpPr>
        <p:spPr bwMode="auto">
          <a:xfrm>
            <a:off x="4052570" y="2193290"/>
            <a:ext cx="119443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2400" kern="10">
                <a:ln w="9525">
                  <a:noFill/>
                  <a:round/>
                </a:ln>
                <a:latin typeface="黑体" panose="02010609060101010101" charset="-122"/>
                <a:ea typeface="黑体" panose="02010609060101010101" charset="-122"/>
              </a:rPr>
              <a:t>3</a:t>
            </a:r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3281363" y="4832350"/>
            <a:ext cx="2520950" cy="371475"/>
          </a:xfrm>
          <a:prstGeom prst="ellipse">
            <a:avLst/>
          </a:prstGeom>
          <a:gradFill rotWithShape="1">
            <a:gsLst>
              <a:gs pos="0">
                <a:schemeClr val="tx1">
                  <a:alpha val="39998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8" name="WordArt 24"/>
          <p:cNvSpPr>
            <a:spLocks noChangeArrowheads="1" noChangeShapeType="1"/>
          </p:cNvSpPr>
          <p:nvPr/>
        </p:nvSpPr>
        <p:spPr bwMode="auto">
          <a:xfrm>
            <a:off x="3740785" y="3453765"/>
            <a:ext cx="1706245" cy="6991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27"/>
              </a:avLst>
            </a:prstTxWarp>
          </a:bodyPr>
          <a:lstStyle/>
          <a:p>
            <a:r>
              <a:rPr lang="zh-CN" altLang="en-US" sz="2400" kern="10">
                <a:ln w="9525">
                  <a:noFill/>
                  <a:round/>
                </a:ln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核心优势</a:t>
            </a:r>
          </a:p>
        </p:txBody>
      </p:sp>
      <p:pic>
        <p:nvPicPr>
          <p:cNvPr id="13322" name="Picture 10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9085" y="3454400"/>
            <a:ext cx="993140" cy="487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685" y="396240"/>
            <a:ext cx="1090295" cy="480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 animBg="1"/>
      <p:bldP spid="16387" grpId="0" bldLvl="0" animBg="1"/>
      <p:bldP spid="16388" grpId="0" bldLvl="0" animBg="1"/>
      <p:bldP spid="16389" grpId="0" bldLvl="0" animBg="1"/>
      <p:bldP spid="16390" grpId="0" bldLvl="0" animBg="1"/>
      <p:bldP spid="16395" grpId="0" bldLvl="0" animBg="1"/>
      <p:bldP spid="16396" grpId="0" animBg="1"/>
      <p:bldP spid="16397" grpId="0" bldLvl="0" animBg="1"/>
      <p:bldP spid="1640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altLang="en-US">
                <a:latin typeface="Arial" panose="020B0604020202020204" pitchFamily="34" charset="0"/>
              </a:rPr>
              <a:t>Page </a:t>
            </a:r>
            <a:r>
              <a:rPr lang="de-DE" altLang="en-US">
                <a:latin typeface="Arial" panose="020B0604020202020204" pitchFamily="34" charset="0"/>
                <a:sym typeface="MS UI Gothic" panose="020B0600070205080204" pitchFamily="34" charset="-128"/>
              </a:rPr>
              <a:t></a:t>
            </a:r>
            <a:r>
              <a:rPr lang="de-DE" altLang="en-US">
                <a:latin typeface="Arial" panose="020B0604020202020204" pitchFamily="34" charset="0"/>
              </a:rPr>
              <a:t> </a:t>
            </a:r>
            <a:fld id="{153FF5AD-6E0C-453A-95B9-585041E06E7F}" type="slidenum">
              <a:rPr lang="zh-CN" altLang="en-US" smtClean="0">
                <a:latin typeface="Arial" panose="020B0604020202020204" pitchFamily="34" charset="0"/>
              </a:rPr>
              <a:t>13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华文琥珀" panose="02010800040101010101" pitchFamily="2" charset="-122"/>
                <a:ea typeface="华文琥珀" panose="02010800040101010101" pitchFamily="2" charset="-122"/>
                <a:sym typeface="微软雅黑" panose="020B0503020204020204" charset="-122"/>
              </a:rPr>
              <a:t>核心竞争力</a:t>
            </a:r>
            <a:endParaRPr lang="en-US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094730" y="2357755"/>
            <a:ext cx="2011045" cy="176022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lvl="0" algn="ctr">
              <a:lnSpc>
                <a:spcPct val="130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zh-CN" altLang="zh-CN" sz="20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商品种类多，</a:t>
            </a:r>
          </a:p>
          <a:p>
            <a:pPr lvl="0" algn="ctr">
              <a:lnSpc>
                <a:spcPct val="130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zh-CN" altLang="zh-CN" sz="20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总有一款属于你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 rot="10800000">
            <a:off x="1290638" y="5389563"/>
            <a:ext cx="7170737" cy="415925"/>
          </a:xfrm>
          <a:custGeom>
            <a:avLst/>
            <a:gdLst>
              <a:gd name="T0" fmla="*/ 2147483647 w 21600"/>
              <a:gd name="T1" fmla="*/ 77057338 h 21600"/>
              <a:gd name="T2" fmla="*/ 2147483647 w 21600"/>
              <a:gd name="T3" fmla="*/ 154114291 h 21600"/>
              <a:gd name="T4" fmla="*/ 2147483647 w 21600"/>
              <a:gd name="T5" fmla="*/ 77057338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336 w 21600"/>
              <a:gd name="T13" fmla="*/ 2336 h 21600"/>
              <a:gd name="T14" fmla="*/ 19264 w 21600"/>
              <a:gd name="T15" fmla="*/ 1926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72" y="21600"/>
                </a:lnTo>
                <a:lnTo>
                  <a:pt x="20528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 rot="10800000">
            <a:off x="3798888" y="3971925"/>
            <a:ext cx="2154237" cy="14065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10800000">
            <a:off x="3798888" y="3705225"/>
            <a:ext cx="2154237" cy="266700"/>
          </a:xfrm>
          <a:custGeom>
            <a:avLst/>
            <a:gdLst>
              <a:gd name="T0" fmla="*/ 2147483647 w 21600"/>
              <a:gd name="T1" fmla="*/ 20280336 h 21600"/>
              <a:gd name="T2" fmla="*/ 2147483647 w 21600"/>
              <a:gd name="T3" fmla="*/ 40560672 h 21600"/>
              <a:gd name="T4" fmla="*/ 2147483647 w 21600"/>
              <a:gd name="T5" fmla="*/ 20280336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76 w 21600"/>
              <a:gd name="T13" fmla="*/ 4076 h 21600"/>
              <a:gd name="T14" fmla="*/ 17524 w 21600"/>
              <a:gd name="T15" fmla="*/ 1752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551" y="21600"/>
                </a:lnTo>
                <a:lnTo>
                  <a:pt x="17049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6" name="WordArt 12"/>
          <p:cNvSpPr>
            <a:spLocks noChangeArrowheads="1" noChangeShapeType="1"/>
          </p:cNvSpPr>
          <p:nvPr/>
        </p:nvSpPr>
        <p:spPr bwMode="auto">
          <a:xfrm>
            <a:off x="4068445" y="4384675"/>
            <a:ext cx="161544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 kern="1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优势一</a:t>
            </a:r>
            <a:endParaRPr lang="en-US" altLang="zh-CN" sz="2400" b="1" kern="1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3798570" y="1403350"/>
            <a:ext cx="2154555" cy="23018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lvl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提供很多的</a:t>
            </a:r>
          </a:p>
          <a:p>
            <a:pPr lvl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周边服务，</a:t>
            </a:r>
          </a:p>
          <a:p>
            <a:pPr lvl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比如：货物</a:t>
            </a:r>
          </a:p>
          <a:p>
            <a:pPr lvl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推荐、广告服务、</a:t>
            </a:r>
          </a:p>
          <a:p>
            <a:pPr lvl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关联物品推荐。</a:t>
            </a:r>
            <a:endParaRPr lang="zh-CN" alt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6024563" y="1985963"/>
            <a:ext cx="2008187" cy="787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15196" tIns="57598" rIns="115196" bIns="57598" anchor="ctr"/>
          <a:lstStyle/>
          <a:p>
            <a:endParaRPr lang="zh-CN" altLang="en-US" sz="1400" i="0"/>
          </a:p>
        </p:txBody>
      </p:sp>
      <p:pic>
        <p:nvPicPr>
          <p:cNvPr id="11283" name="Picture 19" descr="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518" y="2057083"/>
            <a:ext cx="118745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645285" y="4384675"/>
            <a:ext cx="2153920" cy="99314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r>
              <a:rPr lang="zh-CN" altLang="en-US" sz="4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优势二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5951855" y="4471035"/>
            <a:ext cx="2153920" cy="90678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r>
              <a:rPr lang="zh-CN" altLang="en-US" sz="4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优势三</a:t>
            </a: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 rot="10800000">
            <a:off x="1644968" y="4117975"/>
            <a:ext cx="2154237" cy="266700"/>
          </a:xfrm>
          <a:custGeom>
            <a:avLst/>
            <a:gdLst>
              <a:gd name="T0" fmla="*/ 2147483647 w 21600"/>
              <a:gd name="T1" fmla="*/ 20280336 h 21600"/>
              <a:gd name="T2" fmla="*/ 2147483647 w 21600"/>
              <a:gd name="T3" fmla="*/ 40560672 h 21600"/>
              <a:gd name="T4" fmla="*/ 2147483647 w 21600"/>
              <a:gd name="T5" fmla="*/ 20280336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76 w 21600"/>
              <a:gd name="T13" fmla="*/ 4076 h 21600"/>
              <a:gd name="T14" fmla="*/ 17524 w 21600"/>
              <a:gd name="T15" fmla="*/ 1752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551" y="21600"/>
                </a:lnTo>
                <a:lnTo>
                  <a:pt x="17049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 rot="10800000">
            <a:off x="5878513" y="4246880"/>
            <a:ext cx="2154237" cy="266700"/>
          </a:xfrm>
          <a:custGeom>
            <a:avLst/>
            <a:gdLst>
              <a:gd name="T0" fmla="*/ 2147483647 w 21600"/>
              <a:gd name="T1" fmla="*/ 20280336 h 21600"/>
              <a:gd name="T2" fmla="*/ 2147483647 w 21600"/>
              <a:gd name="T3" fmla="*/ 40560672 h 21600"/>
              <a:gd name="T4" fmla="*/ 2147483647 w 21600"/>
              <a:gd name="T5" fmla="*/ 20280336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76 w 21600"/>
              <a:gd name="T13" fmla="*/ 4076 h 21600"/>
              <a:gd name="T14" fmla="*/ 17524 w 21600"/>
              <a:gd name="T15" fmla="*/ 1752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551" y="21600"/>
                </a:lnTo>
                <a:lnTo>
                  <a:pt x="17049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645285" y="2486660"/>
            <a:ext cx="2011045" cy="163131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lvl="0" algn="ctr">
              <a:lnSpc>
                <a:spcPct val="130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zh-CN" altLang="zh-CN" sz="20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低成本，</a:t>
            </a:r>
          </a:p>
          <a:p>
            <a:pPr lvl="0" algn="ctr">
              <a:lnSpc>
                <a:spcPct val="130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zh-CN" altLang="zh-CN" sz="20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可以循环交换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281" y="971390"/>
            <a:ext cx="1663602" cy="1300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1269" grpId="0" bldLvl="0" animBg="1"/>
      <p:bldP spid="11270" grpId="0" animBg="1"/>
      <p:bldP spid="11272" grpId="0" bldLvl="0" animBg="1"/>
      <p:bldP spid="11273" grpId="0" animBg="1"/>
      <p:bldP spid="11276" grpId="0" animBg="1"/>
      <p:bldP spid="11279" grpId="0" bldLvl="0" animBg="1"/>
      <p:bldP spid="11282" grpId="0"/>
      <p:bldP spid="2" grpId="0" bldLvl="0" animBg="1"/>
      <p:bldP spid="3" grpId="0" bldLvl="0" animBg="1"/>
      <p:bldP spid="4" grpId="0" bldLvl="0" animBg="1"/>
      <p:bldP spid="5" grpId="0" bldLvl="0" animBg="1"/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0" y="4410075"/>
            <a:ext cx="9144000" cy="1544638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77777">
                  <a:alpha val="9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4"/>
          <p:cNvGrpSpPr/>
          <p:nvPr/>
        </p:nvGrpSpPr>
        <p:grpSpPr bwMode="auto">
          <a:xfrm>
            <a:off x="542290" y="1485900"/>
            <a:ext cx="1808480" cy="1523365"/>
            <a:chOff x="-26" y="0"/>
            <a:chExt cx="1139" cy="216"/>
          </a:xfrm>
        </p:grpSpPr>
        <p:sp>
          <p:nvSpPr>
            <p:cNvPr id="15393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113" cy="216"/>
            </a:xfrm>
            <a:prstGeom prst="roundRect">
              <a:avLst>
                <a:gd name="adj" fmla="val 13125"/>
              </a:avLst>
            </a:prstGeom>
            <a:solidFill>
              <a:schemeClr val="accent2"/>
            </a:solidFill>
            <a:ln w="3175">
              <a:solidFill>
                <a:srgbClr val="1C1C1C">
                  <a:alpha val="56862"/>
                </a:srgbClr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4" name="AutoShape 6"/>
            <p:cNvSpPr>
              <a:spLocks noChangeArrowheads="1"/>
            </p:cNvSpPr>
            <p:nvPr/>
          </p:nvSpPr>
          <p:spPr bwMode="auto">
            <a:xfrm rot="10800000">
              <a:off x="15" y="14"/>
              <a:ext cx="1075" cy="120"/>
            </a:xfrm>
            <a:prstGeom prst="roundRect">
              <a:avLst>
                <a:gd name="adj" fmla="val 13042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9000"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5" name="Text Box 7"/>
            <p:cNvSpPr txBox="1">
              <a:spLocks noChangeArrowheads="1"/>
            </p:cNvSpPr>
            <p:nvPr/>
          </p:nvSpPr>
          <p:spPr bwMode="auto">
            <a:xfrm>
              <a:off x="-26" y="0"/>
              <a:ext cx="1037" cy="2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lvl="0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1</a:t>
              </a:r>
              <a:r>
                <a:rPr lang="en-US" altLang="zh-CN" sz="36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.</a:t>
              </a:r>
              <a:r>
                <a:rPr lang="zh-CN" altLang="en-US" sz="24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节省大量的销售成本</a:t>
              </a:r>
              <a:endParaRPr lang="zh-CN" altLang="en-US" sz="2400" b="1" i="0">
                <a:solidFill>
                  <a:schemeClr val="bg1"/>
                </a:solidFill>
              </a:endParaRPr>
            </a:p>
          </p:txBody>
        </p:sp>
      </p:grpSp>
      <p:pic>
        <p:nvPicPr>
          <p:cNvPr id="13323" name="Picture 11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9900" y="3848735"/>
            <a:ext cx="1167765" cy="594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0" name="Rectangle 31"/>
          <p:cNvSpPr>
            <a:spLocks noGrp="1" noChangeArrowheads="1"/>
          </p:cNvSpPr>
          <p:nvPr>
            <p:ph type="title"/>
          </p:nvPr>
        </p:nvSpPr>
        <p:spPr>
          <a:xfrm>
            <a:off x="381953" y="504403"/>
            <a:ext cx="5832475" cy="592137"/>
          </a:xfrm>
          <a:noFill/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eaLnBrk="1" hangingPunct="1"/>
            <a:r>
              <a:rPr lang="zh-CN" sz="4800" dirty="0">
                <a:ln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文琥珀" panose="02010800040101010101" charset="-122"/>
                <a:ea typeface="华文琥珀" panose="02010800040101010101" charset="-122"/>
              </a:rPr>
              <a:t>优势</a:t>
            </a:r>
            <a:r>
              <a:rPr lang="zh-CN" altLang="zh-CN" sz="4800" dirty="0">
                <a:ln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华文琥珀" panose="02010800040101010101" charset="-122"/>
                <a:ea typeface="华文琥珀" panose="02010800040101010101" charset="-122"/>
              </a:rPr>
              <a:t>资源</a:t>
            </a:r>
            <a:endParaRPr lang="zh-CN" sz="4800" dirty="0">
              <a:ln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81953" y="3276283"/>
            <a:ext cx="177165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b="1" i="0">
                <a:solidFill>
                  <a:schemeClr val="bg1"/>
                </a:solidFill>
              </a:rPr>
              <a:t>单击添加</a:t>
            </a:r>
            <a:endParaRPr lang="en-US" sz="1400" b="1" i="0">
              <a:solidFill>
                <a:schemeClr val="bg1"/>
              </a:solidFill>
            </a:endParaRPr>
          </a:p>
        </p:txBody>
      </p:sp>
      <p:grpSp>
        <p:nvGrpSpPr>
          <p:cNvPr id="7" name="Group 4"/>
          <p:cNvGrpSpPr/>
          <p:nvPr/>
        </p:nvGrpSpPr>
        <p:grpSpPr bwMode="auto">
          <a:xfrm>
            <a:off x="4330700" y="1541145"/>
            <a:ext cx="2046605" cy="1616733"/>
            <a:chOff x="-26" y="0"/>
            <a:chExt cx="1139" cy="289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113" cy="216"/>
            </a:xfrm>
            <a:prstGeom prst="roundRect">
              <a:avLst>
                <a:gd name="adj" fmla="val 13125"/>
              </a:avLst>
            </a:prstGeom>
            <a:solidFill>
              <a:schemeClr val="accent2"/>
            </a:solidFill>
            <a:ln w="3175">
              <a:solidFill>
                <a:srgbClr val="1C1C1C">
                  <a:alpha val="56862"/>
                </a:srgbClr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 rot="10800000">
              <a:off x="15" y="14"/>
              <a:ext cx="1075" cy="120"/>
            </a:xfrm>
            <a:prstGeom prst="roundRect">
              <a:avLst>
                <a:gd name="adj" fmla="val 13042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9000"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-26" y="0"/>
              <a:ext cx="1116" cy="28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2.</a:t>
              </a:r>
              <a:r>
                <a:rPr lang="zh-CN" altLang="en-US" sz="28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减少采购现</a:t>
              </a:r>
              <a:r>
                <a:rPr lang="zh-CN" altLang="en-US" sz="24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金</a:t>
              </a:r>
              <a:r>
                <a:rPr lang="zh-CN" altLang="en-US" sz="28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流</a:t>
              </a:r>
            </a:p>
            <a:p>
              <a:pPr>
                <a:spcBef>
                  <a:spcPct val="50000"/>
                </a:spcBef>
              </a:pPr>
              <a:endParaRPr lang="zh-CN" altLang="en-US" sz="2800" b="1" i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9" name="Group 4"/>
          <p:cNvGrpSpPr/>
          <p:nvPr/>
        </p:nvGrpSpPr>
        <p:grpSpPr bwMode="auto">
          <a:xfrm>
            <a:off x="580083" y="3931920"/>
            <a:ext cx="1794190" cy="1811655"/>
            <a:chOff x="13" y="0"/>
            <a:chExt cx="1130" cy="216"/>
          </a:xfrm>
        </p:grpSpPr>
        <p:sp>
          <p:nvSpPr>
            <p:cNvPr id="20" name="AutoShape 5"/>
            <p:cNvSpPr>
              <a:spLocks noChangeArrowheads="1"/>
            </p:cNvSpPr>
            <p:nvPr/>
          </p:nvSpPr>
          <p:spPr bwMode="auto">
            <a:xfrm>
              <a:off x="30" y="0"/>
              <a:ext cx="1113" cy="216"/>
            </a:xfrm>
            <a:prstGeom prst="roundRect">
              <a:avLst>
                <a:gd name="adj" fmla="val 13125"/>
              </a:avLst>
            </a:prstGeom>
            <a:solidFill>
              <a:schemeClr val="accent2"/>
            </a:solidFill>
            <a:ln w="3175">
              <a:solidFill>
                <a:srgbClr val="1C1C1C">
                  <a:alpha val="56862"/>
                </a:srgbClr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AutoShape 6"/>
            <p:cNvSpPr>
              <a:spLocks noChangeArrowheads="1"/>
            </p:cNvSpPr>
            <p:nvPr/>
          </p:nvSpPr>
          <p:spPr bwMode="auto">
            <a:xfrm rot="10800000">
              <a:off x="15" y="14"/>
              <a:ext cx="1075" cy="120"/>
            </a:xfrm>
            <a:prstGeom prst="roundRect">
              <a:avLst>
                <a:gd name="adj" fmla="val 13042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9000"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13" y="14"/>
              <a:ext cx="1116" cy="1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lvl="0">
                <a:buFont typeface="Arial" panose="020B0604020202020204" pitchFamily="34" charset="0"/>
                <a:buNone/>
              </a:pPr>
              <a:r>
                <a:rPr lang="en-US" altLang="zh-CN" sz="20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3</a:t>
              </a:r>
              <a:r>
                <a:rPr lang="en-US" altLang="zh-CN" sz="24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.</a:t>
              </a:r>
              <a:r>
                <a:rPr lang="zh-CN" altLang="en-US" sz="24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减少中间周转环节，减少产品损耗</a:t>
              </a:r>
              <a:endParaRPr lang="zh-CN" altLang="en-US" sz="2400" i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72" name="Picture 7" descr="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9040" y="1089660"/>
            <a:ext cx="1082040" cy="30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392"/>
          <p:cNvPicPr>
            <a:picLocks noChangeAspect="1" noChangeArrowheads="1"/>
          </p:cNvPicPr>
          <p:nvPr/>
        </p:nvPicPr>
        <p:blipFill>
          <a:blip r:embed="rId5">
            <a:grayscl/>
            <a:lum contrast="18000"/>
          </a:blip>
          <a:srcRect b="5183"/>
          <a:stretch>
            <a:fillRect/>
          </a:stretch>
        </p:blipFill>
        <p:spPr bwMode="auto">
          <a:xfrm>
            <a:off x="7146925" y="1210945"/>
            <a:ext cx="1284605" cy="194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2450" y="3364230"/>
            <a:ext cx="2307590" cy="3357245"/>
          </a:xfrm>
          <a:prstGeom prst="rect">
            <a:avLst/>
          </a:prstGeom>
        </p:spPr>
      </p:pic>
    </p:spTree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ldLvl="0" animBg="1"/>
      <p:bldP spid="153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altLang="en-US">
                <a:latin typeface="Arial" panose="020B0604020202020204" pitchFamily="34" charset="0"/>
              </a:rPr>
              <a:t>Page </a:t>
            </a:r>
            <a:r>
              <a:rPr lang="de-DE" altLang="en-US">
                <a:latin typeface="Arial" panose="020B0604020202020204" pitchFamily="34" charset="0"/>
                <a:sym typeface="MS UI Gothic" panose="020B0600070205080204" pitchFamily="34" charset="-128"/>
              </a:rPr>
              <a:t></a:t>
            </a:r>
            <a:r>
              <a:rPr lang="de-DE" altLang="en-US">
                <a:latin typeface="Arial" panose="020B0604020202020204" pitchFamily="34" charset="0"/>
              </a:rPr>
              <a:t> </a:t>
            </a:r>
            <a:fld id="{C40AE8AE-E990-430B-B470-6D70B7E9A712}" type="slidenum">
              <a:rPr lang="zh-CN" altLang="en-US" smtClean="0">
                <a:latin typeface="Arial" panose="020B0604020202020204" pitchFamily="34" charset="0"/>
              </a:rPr>
              <a:t>15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6386" name="未知"/>
          <p:cNvSpPr/>
          <p:nvPr/>
        </p:nvSpPr>
        <p:spPr bwMode="auto">
          <a:xfrm rot="10800000" flipV="1">
            <a:off x="3022600" y="1685925"/>
            <a:ext cx="1497013" cy="1574800"/>
          </a:xfrm>
          <a:custGeom>
            <a:avLst/>
            <a:gdLst>
              <a:gd name="T0" fmla="*/ 2147483647 w 165"/>
              <a:gd name="T1" fmla="*/ 2147483647 h 174"/>
              <a:gd name="T2" fmla="*/ 0 w 165"/>
              <a:gd name="T3" fmla="*/ 0 h 174"/>
              <a:gd name="T4" fmla="*/ 0 w 165"/>
              <a:gd name="T5" fmla="*/ 2147483647 h 174"/>
              <a:gd name="T6" fmla="*/ 2147483647 w 165"/>
              <a:gd name="T7" fmla="*/ 2147483647 h 174"/>
              <a:gd name="T8" fmla="*/ 0 60000 65536"/>
              <a:gd name="T9" fmla="*/ 0 60000 65536"/>
              <a:gd name="T10" fmla="*/ 0 60000 65536"/>
              <a:gd name="T11" fmla="*/ 0 60000 65536"/>
              <a:gd name="T12" fmla="*/ 0 w 165"/>
              <a:gd name="T13" fmla="*/ 0 h 174"/>
              <a:gd name="T14" fmla="*/ 165 w 165"/>
              <a:gd name="T15" fmla="*/ 174 h 1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5" h="174">
                <a:moveTo>
                  <a:pt x="165" y="119"/>
                </a:moveTo>
                <a:cubicBezTo>
                  <a:pt x="141" y="48"/>
                  <a:pt x="75" y="0"/>
                  <a:pt x="0" y="0"/>
                </a:cubicBezTo>
                <a:lnTo>
                  <a:pt x="0" y="174"/>
                </a:lnTo>
                <a:lnTo>
                  <a:pt x="165" y="119"/>
                </a:lnTo>
                <a:close/>
              </a:path>
            </a:pathLst>
          </a:custGeom>
          <a:gradFill rotWithShape="1">
            <a:gsLst>
              <a:gs pos="0">
                <a:srgbClr val="5F5F5F"/>
              </a:gs>
              <a:gs pos="100000">
                <a:srgbClr val="C0C0C0"/>
              </a:gs>
            </a:gsLst>
            <a:lin ang="5400000" scaled="1"/>
          </a:gradFill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87" name="未知"/>
          <p:cNvSpPr/>
          <p:nvPr/>
        </p:nvSpPr>
        <p:spPr bwMode="auto">
          <a:xfrm rot="10800000" flipV="1">
            <a:off x="2943225" y="2762250"/>
            <a:ext cx="1577975" cy="1765300"/>
          </a:xfrm>
          <a:custGeom>
            <a:avLst/>
            <a:gdLst>
              <a:gd name="T0" fmla="*/ 2147483647 w 174"/>
              <a:gd name="T1" fmla="*/ 2147483647 h 195"/>
              <a:gd name="T2" fmla="*/ 2147483647 w 174"/>
              <a:gd name="T3" fmla="*/ 2147483647 h 195"/>
              <a:gd name="T4" fmla="*/ 2147483647 w 174"/>
              <a:gd name="T5" fmla="*/ 0 h 195"/>
              <a:gd name="T6" fmla="*/ 0 w 174"/>
              <a:gd name="T7" fmla="*/ 2147483647 h 195"/>
              <a:gd name="T8" fmla="*/ 2147483647 w 174"/>
              <a:gd name="T9" fmla="*/ 2147483647 h 1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4"/>
              <a:gd name="T16" fmla="*/ 0 h 195"/>
              <a:gd name="T17" fmla="*/ 174 w 174"/>
              <a:gd name="T18" fmla="*/ 195 h 1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4" h="195">
                <a:moveTo>
                  <a:pt x="101" y="195"/>
                </a:moveTo>
                <a:cubicBezTo>
                  <a:pt x="147" y="163"/>
                  <a:pt x="174" y="110"/>
                  <a:pt x="174" y="55"/>
                </a:cubicBezTo>
                <a:cubicBezTo>
                  <a:pt x="174" y="36"/>
                  <a:pt x="171" y="18"/>
                  <a:pt x="165" y="0"/>
                </a:cubicBezTo>
                <a:lnTo>
                  <a:pt x="0" y="55"/>
                </a:lnTo>
                <a:lnTo>
                  <a:pt x="101" y="195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5F5F5F"/>
              </a:gs>
            </a:gsLst>
            <a:lin ang="2700000" scaled="1"/>
          </a:gradFill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88" name="未知"/>
          <p:cNvSpPr/>
          <p:nvPr/>
        </p:nvSpPr>
        <p:spPr bwMode="auto">
          <a:xfrm rot="10800000" flipV="1">
            <a:off x="3605213" y="3260725"/>
            <a:ext cx="1841500" cy="1565275"/>
          </a:xfrm>
          <a:custGeom>
            <a:avLst/>
            <a:gdLst>
              <a:gd name="T0" fmla="*/ 0 w 203"/>
              <a:gd name="T1" fmla="*/ 2147483647 h 173"/>
              <a:gd name="T2" fmla="*/ 2147483647 w 203"/>
              <a:gd name="T3" fmla="*/ 2147483647 h 173"/>
              <a:gd name="T4" fmla="*/ 2147483647 w 203"/>
              <a:gd name="T5" fmla="*/ 2147483647 h 173"/>
              <a:gd name="T6" fmla="*/ 2147483647 w 203"/>
              <a:gd name="T7" fmla="*/ 0 h 173"/>
              <a:gd name="T8" fmla="*/ 0 w 203"/>
              <a:gd name="T9" fmla="*/ 2147483647 h 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3"/>
              <a:gd name="T16" fmla="*/ 0 h 173"/>
              <a:gd name="T17" fmla="*/ 203 w 203"/>
              <a:gd name="T18" fmla="*/ 173 h 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3" h="173">
                <a:moveTo>
                  <a:pt x="0" y="140"/>
                </a:moveTo>
                <a:cubicBezTo>
                  <a:pt x="29" y="162"/>
                  <a:pt x="65" y="173"/>
                  <a:pt x="102" y="173"/>
                </a:cubicBezTo>
                <a:cubicBezTo>
                  <a:pt x="138" y="173"/>
                  <a:pt x="174" y="162"/>
                  <a:pt x="203" y="140"/>
                </a:cubicBezTo>
                <a:lnTo>
                  <a:pt x="102" y="0"/>
                </a:lnTo>
                <a:lnTo>
                  <a:pt x="0" y="14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5F5F5F"/>
              </a:gs>
            </a:gsLst>
            <a:lin ang="5400000" scaled="1"/>
          </a:gradFill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89" name="未知"/>
          <p:cNvSpPr/>
          <p:nvPr/>
        </p:nvSpPr>
        <p:spPr bwMode="auto">
          <a:xfrm rot="10800000" flipV="1">
            <a:off x="4521200" y="2762250"/>
            <a:ext cx="1587500" cy="1765300"/>
          </a:xfrm>
          <a:custGeom>
            <a:avLst/>
            <a:gdLst>
              <a:gd name="T0" fmla="*/ 740618668 w 175"/>
              <a:gd name="T1" fmla="*/ 0 h 195"/>
              <a:gd name="T2" fmla="*/ 82286935 w 175"/>
              <a:gd name="T3" fmla="*/ 2147483647 h 195"/>
              <a:gd name="T4" fmla="*/ 2147483647 w 175"/>
              <a:gd name="T5" fmla="*/ 2147483647 h 195"/>
              <a:gd name="T6" fmla="*/ 2147483647 w 175"/>
              <a:gd name="T7" fmla="*/ 2147483647 h 195"/>
              <a:gd name="T8" fmla="*/ 740618668 w 175"/>
              <a:gd name="T9" fmla="*/ 0 h 1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"/>
              <a:gd name="T16" fmla="*/ 0 h 195"/>
              <a:gd name="T17" fmla="*/ 175 w 175"/>
              <a:gd name="T18" fmla="*/ 195 h 1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" h="195">
                <a:moveTo>
                  <a:pt x="9" y="0"/>
                </a:moveTo>
                <a:cubicBezTo>
                  <a:pt x="3" y="18"/>
                  <a:pt x="1" y="36"/>
                  <a:pt x="1" y="54"/>
                </a:cubicBezTo>
                <a:cubicBezTo>
                  <a:pt x="0" y="110"/>
                  <a:pt x="27" y="163"/>
                  <a:pt x="73" y="195"/>
                </a:cubicBezTo>
                <a:lnTo>
                  <a:pt x="175" y="55"/>
                </a:lnTo>
                <a:lnTo>
                  <a:pt x="9" y="0"/>
                </a:lnTo>
                <a:close/>
              </a:path>
            </a:pathLst>
          </a:custGeom>
          <a:gradFill rotWithShape="1">
            <a:gsLst>
              <a:gs pos="0">
                <a:srgbClr val="5F5F5F"/>
              </a:gs>
              <a:gs pos="100000">
                <a:srgbClr val="C0C0C0"/>
              </a:gs>
            </a:gsLst>
            <a:lin ang="18900000" scaled="1"/>
          </a:gradFill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0" name="未知"/>
          <p:cNvSpPr/>
          <p:nvPr/>
        </p:nvSpPr>
        <p:spPr bwMode="auto">
          <a:xfrm rot="10800000" flipV="1">
            <a:off x="4519613" y="1685925"/>
            <a:ext cx="1506537" cy="1574800"/>
          </a:xfrm>
          <a:custGeom>
            <a:avLst/>
            <a:gdLst/>
            <a:ahLst/>
            <a:cxnLst>
              <a:cxn ang="0">
                <a:pos x="165" y="0"/>
              </a:cxn>
              <a:cxn ang="0">
                <a:pos x="0" y="119"/>
              </a:cxn>
              <a:cxn ang="0">
                <a:pos x="166" y="174"/>
              </a:cxn>
              <a:cxn ang="0">
                <a:pos x="165" y="0"/>
              </a:cxn>
            </a:cxnLst>
            <a:rect l="0" t="0" r="r" b="b"/>
            <a:pathLst>
              <a:path w="166" h="174">
                <a:moveTo>
                  <a:pt x="165" y="0"/>
                </a:moveTo>
                <a:cubicBezTo>
                  <a:pt x="90" y="0"/>
                  <a:pt x="24" y="48"/>
                  <a:pt x="0" y="119"/>
                </a:cubicBezTo>
                <a:lnTo>
                  <a:pt x="166" y="174"/>
                </a:lnTo>
                <a:lnTo>
                  <a:pt x="165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6350" cmpd="sng">
            <a:solidFill>
              <a:schemeClr val="bg1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395" name="未知"/>
          <p:cNvSpPr/>
          <p:nvPr/>
        </p:nvSpPr>
        <p:spPr bwMode="auto">
          <a:xfrm rot="5400000">
            <a:off x="4033838" y="1779588"/>
            <a:ext cx="962025" cy="1920875"/>
          </a:xfrm>
          <a:custGeom>
            <a:avLst/>
            <a:gdLst>
              <a:gd name="T0" fmla="*/ 2147483647 w 174"/>
              <a:gd name="T1" fmla="*/ 0 h 348"/>
              <a:gd name="T2" fmla="*/ 0 w 174"/>
              <a:gd name="T3" fmla="*/ 2147483647 h 348"/>
              <a:gd name="T4" fmla="*/ 2147483647 w 174"/>
              <a:gd name="T5" fmla="*/ 2147483647 h 348"/>
              <a:gd name="T6" fmla="*/ 2147483647 w 174"/>
              <a:gd name="T7" fmla="*/ 2147483647 h 348"/>
              <a:gd name="T8" fmla="*/ 2147483647 w 174"/>
              <a:gd name="T9" fmla="*/ 0 h 3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4"/>
              <a:gd name="T16" fmla="*/ 0 h 348"/>
              <a:gd name="T17" fmla="*/ 174 w 174"/>
              <a:gd name="T18" fmla="*/ 348 h 3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4" h="348">
                <a:moveTo>
                  <a:pt x="173" y="0"/>
                </a:moveTo>
                <a:cubicBezTo>
                  <a:pt x="77" y="0"/>
                  <a:pt x="0" y="77"/>
                  <a:pt x="0" y="173"/>
                </a:cubicBezTo>
                <a:cubicBezTo>
                  <a:pt x="0" y="270"/>
                  <a:pt x="77" y="348"/>
                  <a:pt x="174" y="348"/>
                </a:cubicBezTo>
                <a:lnTo>
                  <a:pt x="174" y="174"/>
                </a:lnTo>
                <a:lnTo>
                  <a:pt x="173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6" name="WordArt 12"/>
          <p:cNvSpPr>
            <a:spLocks noChangeArrowheads="1" noChangeShapeType="1"/>
          </p:cNvSpPr>
          <p:nvPr/>
        </p:nvSpPr>
        <p:spPr bwMode="auto">
          <a:xfrm>
            <a:off x="4052570" y="2193290"/>
            <a:ext cx="119443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2400" kern="10">
                <a:ln w="9525">
                  <a:noFill/>
                  <a:round/>
                </a:ln>
                <a:latin typeface="黑体" panose="02010609060101010101" charset="-122"/>
                <a:ea typeface="黑体" panose="02010609060101010101" charset="-122"/>
              </a:rPr>
              <a:t>4</a:t>
            </a:r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3281363" y="4832350"/>
            <a:ext cx="2520950" cy="371475"/>
          </a:xfrm>
          <a:prstGeom prst="ellipse">
            <a:avLst/>
          </a:prstGeom>
          <a:gradFill rotWithShape="1">
            <a:gsLst>
              <a:gs pos="0">
                <a:schemeClr val="tx1">
                  <a:alpha val="39998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8" name="WordArt 24"/>
          <p:cNvSpPr>
            <a:spLocks noChangeArrowheads="1" noChangeShapeType="1"/>
          </p:cNvSpPr>
          <p:nvPr/>
        </p:nvSpPr>
        <p:spPr bwMode="auto">
          <a:xfrm>
            <a:off x="3740785" y="3453765"/>
            <a:ext cx="1706245" cy="6991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27"/>
              </a:avLst>
            </a:prstTxWarp>
          </a:bodyPr>
          <a:lstStyle/>
          <a:p>
            <a:r>
              <a:rPr lang="zh-CN" altLang="en-US" sz="2400" kern="10">
                <a:ln w="9525">
                  <a:noFill/>
                  <a:round/>
                </a:ln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需要的支持</a:t>
            </a:r>
          </a:p>
        </p:txBody>
      </p:sp>
      <p:pic>
        <p:nvPicPr>
          <p:cNvPr id="13322" name="Picture 10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9085" y="3454400"/>
            <a:ext cx="993140" cy="487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685" y="396240"/>
            <a:ext cx="1090295" cy="480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 animBg="1"/>
      <p:bldP spid="16387" grpId="0" bldLvl="0" animBg="1"/>
      <p:bldP spid="16388" grpId="0" bldLvl="0" animBg="1"/>
      <p:bldP spid="16389" grpId="0" bldLvl="0" animBg="1"/>
      <p:bldP spid="16390" grpId="0" bldLvl="0" animBg="1"/>
      <p:bldP spid="16395" grpId="0" bldLvl="0" animBg="1"/>
      <p:bldP spid="16396" grpId="0" animBg="1"/>
      <p:bldP spid="16397" grpId="0" bldLvl="0" animBg="1"/>
      <p:bldP spid="1640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altLang="en-US">
                <a:latin typeface="Arial" panose="020B0604020202020204" pitchFamily="34" charset="0"/>
              </a:rPr>
              <a:t>Page </a:t>
            </a:r>
            <a:r>
              <a:rPr lang="de-DE" altLang="en-US">
                <a:latin typeface="Arial" panose="020B0604020202020204" pitchFamily="34" charset="0"/>
                <a:sym typeface="MS UI Gothic" panose="020B0600070205080204" pitchFamily="34" charset="-128"/>
              </a:rPr>
              <a:t></a:t>
            </a:r>
            <a:r>
              <a:rPr lang="de-DE" altLang="en-US">
                <a:latin typeface="Arial" panose="020B0604020202020204" pitchFamily="34" charset="0"/>
              </a:rPr>
              <a:t> </a:t>
            </a:r>
            <a:fld id="{2FC4552D-AB7F-4BD5-9675-2290DCF79F18}" type="slidenum">
              <a:rPr lang="zh-CN" altLang="en-US" smtClean="0">
                <a:latin typeface="Arial" panose="020B0604020202020204" pitchFamily="34" charset="0"/>
              </a:rPr>
              <a:t>16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sz="4800" b="1" dirty="0">
                <a:ln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文琥珀" panose="02010800040101010101" charset="-122"/>
                <a:ea typeface="华文琥珀" panose="02010800040101010101" charset="-122"/>
              </a:rPr>
              <a:t>需要支持</a:t>
            </a:r>
          </a:p>
        </p:txBody>
      </p:sp>
      <p:grpSp>
        <p:nvGrpSpPr>
          <p:cNvPr id="2" name="Group 3"/>
          <p:cNvGrpSpPr/>
          <p:nvPr/>
        </p:nvGrpSpPr>
        <p:grpSpPr bwMode="auto">
          <a:xfrm>
            <a:off x="427990" y="2270125"/>
            <a:ext cx="2355850" cy="836613"/>
            <a:chOff x="0" y="0"/>
            <a:chExt cx="1484" cy="527"/>
          </a:xfrm>
        </p:grpSpPr>
        <p:sp>
          <p:nvSpPr>
            <p:cNvPr id="22541" name="未知"/>
            <p:cNvSpPr/>
            <p:nvPr/>
          </p:nvSpPr>
          <p:spPr bwMode="auto">
            <a:xfrm>
              <a:off x="84" y="0"/>
              <a:ext cx="1400" cy="527"/>
            </a:xfrm>
            <a:custGeom>
              <a:avLst/>
              <a:gdLst>
                <a:gd name="T0" fmla="*/ 0 w 1400"/>
                <a:gd name="T1" fmla="*/ 108 h 527"/>
                <a:gd name="T2" fmla="*/ 837 w 1400"/>
                <a:gd name="T3" fmla="*/ 527 h 527"/>
                <a:gd name="T4" fmla="*/ 1400 w 1400"/>
                <a:gd name="T5" fmla="*/ 332 h 527"/>
                <a:gd name="T6" fmla="*/ 281 w 1400"/>
                <a:gd name="T7" fmla="*/ 0 h 527"/>
                <a:gd name="T8" fmla="*/ 0 w 1400"/>
                <a:gd name="T9" fmla="*/ 108 h 5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0"/>
                <a:gd name="T16" fmla="*/ 0 h 527"/>
                <a:gd name="T17" fmla="*/ 1400 w 1400"/>
                <a:gd name="T18" fmla="*/ 527 h 5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0" h="527">
                  <a:moveTo>
                    <a:pt x="0" y="108"/>
                  </a:moveTo>
                  <a:lnTo>
                    <a:pt x="837" y="527"/>
                  </a:lnTo>
                  <a:lnTo>
                    <a:pt x="1400" y="332"/>
                  </a:lnTo>
                  <a:lnTo>
                    <a:pt x="281" y="0"/>
                  </a:lnTo>
                  <a:lnTo>
                    <a:pt x="0" y="108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4D4D4D"/>
                </a:gs>
              </a:gsLst>
              <a:lin ang="2700000" scaled="1"/>
            </a:gradFill>
            <a:ln w="9525">
              <a:miter lim="800000"/>
            </a:ln>
            <a:scene3d>
              <a:camera prst="legacyObliqueBottom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4D4D4D"/>
              </a:extrusionClr>
            </a:sp3d>
          </p:spPr>
          <p:txBody>
            <a:bodyPr>
              <a:flatTx/>
            </a:bodyPr>
            <a:lstStyle/>
            <a:p>
              <a:endParaRPr lang="en-US" altLang="zh-CN"/>
            </a:p>
          </p:txBody>
        </p:sp>
        <p:sp>
          <p:nvSpPr>
            <p:cNvPr id="22542" name="AutoShape 5"/>
            <p:cNvSpPr>
              <a:spLocks noChangeArrowheads="1"/>
            </p:cNvSpPr>
            <p:nvPr/>
          </p:nvSpPr>
          <p:spPr bwMode="auto">
            <a:xfrm rot="-9180000">
              <a:off x="0" y="380"/>
              <a:ext cx="942" cy="144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89 w 21600"/>
                <a:gd name="T13" fmla="*/ 1800 h 21600"/>
                <a:gd name="T14" fmla="*/ 19811 w 21600"/>
                <a:gd name="T15" fmla="*/ 198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5F5F5F">
                    <a:alpha val="0"/>
                  </a:srgbClr>
                </a:gs>
                <a:gs pos="100000">
                  <a:srgbClr val="969696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3558" name="未知"/>
          <p:cNvSpPr/>
          <p:nvPr/>
        </p:nvSpPr>
        <p:spPr bwMode="auto">
          <a:xfrm>
            <a:off x="2062163" y="3087688"/>
            <a:ext cx="2600325" cy="1087437"/>
          </a:xfrm>
          <a:custGeom>
            <a:avLst/>
            <a:gdLst>
              <a:gd name="T0" fmla="*/ 2147483647 w 1698"/>
              <a:gd name="T1" fmla="*/ 1665520234 h 710"/>
              <a:gd name="T2" fmla="*/ 2147483647 w 1698"/>
              <a:gd name="T3" fmla="*/ 858563763 h 710"/>
              <a:gd name="T4" fmla="*/ 1386013026 w 1698"/>
              <a:gd name="T5" fmla="*/ 0 h 710"/>
              <a:gd name="T6" fmla="*/ 0 w 1698"/>
              <a:gd name="T7" fmla="*/ 473851467 h 710"/>
              <a:gd name="T8" fmla="*/ 2147483647 w 1698"/>
              <a:gd name="T9" fmla="*/ 1665520234 h 7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8"/>
              <a:gd name="T16" fmla="*/ 0 h 710"/>
              <a:gd name="T17" fmla="*/ 1698 w 1698"/>
              <a:gd name="T18" fmla="*/ 710 h 7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8" h="710">
                <a:moveTo>
                  <a:pt x="1002" y="710"/>
                </a:moveTo>
                <a:lnTo>
                  <a:pt x="1698" y="366"/>
                </a:lnTo>
                <a:lnTo>
                  <a:pt x="591" y="0"/>
                </a:lnTo>
                <a:lnTo>
                  <a:pt x="0" y="202"/>
                </a:lnTo>
                <a:lnTo>
                  <a:pt x="1002" y="710"/>
                </a:lnTo>
                <a:close/>
              </a:path>
            </a:pathLst>
          </a:custGeom>
          <a:solidFill>
            <a:srgbClr val="C0C0C0">
              <a:alpha val="38039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9" name="未知"/>
          <p:cNvSpPr/>
          <p:nvPr/>
        </p:nvSpPr>
        <p:spPr bwMode="auto">
          <a:xfrm>
            <a:off x="2185988" y="2454275"/>
            <a:ext cx="2600325" cy="1087438"/>
          </a:xfrm>
          <a:custGeom>
            <a:avLst/>
            <a:gdLst>
              <a:gd name="T0" fmla="*/ 2147483647 w 1698"/>
              <a:gd name="T1" fmla="*/ 1665523297 h 710"/>
              <a:gd name="T2" fmla="*/ 2147483647 w 1698"/>
              <a:gd name="T3" fmla="*/ 858566084 h 710"/>
              <a:gd name="T4" fmla="*/ 1386013026 w 1698"/>
              <a:gd name="T5" fmla="*/ 0 h 710"/>
              <a:gd name="T6" fmla="*/ 0 w 1698"/>
              <a:gd name="T7" fmla="*/ 473853434 h 710"/>
              <a:gd name="T8" fmla="*/ 2147483647 w 1698"/>
              <a:gd name="T9" fmla="*/ 1665523297 h 7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8"/>
              <a:gd name="T16" fmla="*/ 0 h 710"/>
              <a:gd name="T17" fmla="*/ 1698 w 1698"/>
              <a:gd name="T18" fmla="*/ 710 h 7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8" h="710">
                <a:moveTo>
                  <a:pt x="1002" y="710"/>
                </a:moveTo>
                <a:lnTo>
                  <a:pt x="1698" y="366"/>
                </a:lnTo>
                <a:lnTo>
                  <a:pt x="591" y="0"/>
                </a:lnTo>
                <a:lnTo>
                  <a:pt x="0" y="202"/>
                </a:lnTo>
                <a:lnTo>
                  <a:pt x="1002" y="71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2">
                  <a:alpha val="89998"/>
                </a:schemeClr>
              </a:gs>
            </a:gsLst>
            <a:lin ang="2700000" scaled="1"/>
          </a:gradFill>
          <a:ln w="9525">
            <a:miter lim="800000"/>
          </a:ln>
          <a:scene3d>
            <a:camera prst="legacyObliqueBottom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23560" name="AutoShape 8"/>
          <p:cNvSpPr/>
          <p:nvPr/>
        </p:nvSpPr>
        <p:spPr bwMode="auto">
          <a:xfrm>
            <a:off x="1574406" y="1820863"/>
            <a:ext cx="2626360" cy="520700"/>
          </a:xfrm>
          <a:prstGeom prst="accentCallout1">
            <a:avLst>
              <a:gd name="adj1" fmla="val 21949"/>
              <a:gd name="adj2" fmla="val -3343"/>
              <a:gd name="adj3" fmla="val 118903"/>
              <a:gd name="adj4" fmla="val -36630"/>
            </a:avLst>
          </a:prstGeom>
          <a:noFill/>
          <a:ln w="9525">
            <a:solidFill>
              <a:srgbClr val="C0C0C0"/>
            </a:solidFill>
            <a:miter lim="800000"/>
          </a:ln>
        </p:spPr>
        <p:txBody>
          <a:bodyPr/>
          <a:lstStyle/>
          <a:p>
            <a:pPr marL="0" marR="0" lvl="0" indent="0" algn="l" defTabSz="9664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i="0" noProof="0" dirty="0">
                <a:ln>
                  <a:noFill/>
                </a:ln>
                <a:effectLst/>
                <a:uLnTx/>
                <a:uFillTx/>
                <a:latin typeface="华文琥珀" panose="02010800040101010101" charset="-122"/>
                <a:ea typeface="华文琥珀" panose="02010800040101010101" charset="-122"/>
                <a:sym typeface="+mn-ea"/>
              </a:rPr>
              <a:t>1</a:t>
            </a:r>
            <a:r>
              <a:rPr lang="zh-CN" altLang="en-US" sz="2000" i="0" noProof="0" dirty="0">
                <a:ln>
                  <a:noFill/>
                </a:ln>
                <a:effectLst/>
                <a:uLnTx/>
                <a:uFillTx/>
                <a:latin typeface="华文琥珀" panose="02010800040101010101" charset="-122"/>
                <a:ea typeface="华文琥珀" panose="02010800040101010101" charset="-122"/>
                <a:sym typeface="+mn-ea"/>
              </a:rPr>
              <a:t>技术支持，建立和完善公众号</a:t>
            </a:r>
          </a:p>
        </p:txBody>
      </p:sp>
      <p:sp>
        <p:nvSpPr>
          <p:cNvPr id="23561" name="AutoShape 9"/>
          <p:cNvSpPr/>
          <p:nvPr/>
        </p:nvSpPr>
        <p:spPr bwMode="auto">
          <a:xfrm>
            <a:off x="4777822" y="1914315"/>
            <a:ext cx="2946400" cy="929640"/>
          </a:xfrm>
          <a:prstGeom prst="accentCallout1">
            <a:avLst>
              <a:gd name="adj1" fmla="val 21949"/>
              <a:gd name="adj2" fmla="val -3343"/>
              <a:gd name="adj3" fmla="val 118903"/>
              <a:gd name="adj4" fmla="val -36630"/>
            </a:avLst>
          </a:prstGeom>
          <a:noFill/>
          <a:ln w="9525">
            <a:solidFill>
              <a:srgbClr val="C0C0C0"/>
            </a:solidFill>
            <a:miter lim="800000"/>
          </a:ln>
        </p:spPr>
        <p:txBody>
          <a:bodyPr/>
          <a:lstStyle/>
          <a:p>
            <a:pPr marL="0" marR="0" lvl="0" indent="0" algn="l" defTabSz="9664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i="0" noProof="0" dirty="0">
                <a:ln>
                  <a:noFill/>
                </a:ln>
                <a:effectLst/>
                <a:uLnTx/>
                <a:uFillTx/>
                <a:latin typeface="华文琥珀" panose="02010800040101010101" charset="-122"/>
                <a:ea typeface="华文琥珀" panose="02010800040101010101" charset="-122"/>
                <a:sym typeface="+mn-ea"/>
              </a:rPr>
              <a:t>2</a:t>
            </a:r>
            <a:r>
              <a:rPr lang="zh-CN" altLang="en-US" sz="2000" i="0" noProof="0" dirty="0">
                <a:ln>
                  <a:noFill/>
                </a:ln>
                <a:effectLst/>
                <a:uLnTx/>
                <a:uFillTx/>
                <a:latin typeface="华文琥珀" panose="02010800040101010101" charset="-122"/>
                <a:ea typeface="华文琥珀" panose="02010800040101010101" charset="-122"/>
                <a:sym typeface="+mn-ea"/>
              </a:rPr>
              <a:t>物品支持，需要不同类型的物品放上公众号</a:t>
            </a:r>
            <a:endParaRPr lang="zh-CN" altLang="en-US" sz="2000" b="1" i="0" noProof="0" dirty="0">
              <a:ln>
                <a:noFill/>
              </a:ln>
              <a:effectLst/>
              <a:uLnTx/>
              <a:uFillTx/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  <p:sp>
        <p:nvSpPr>
          <p:cNvPr id="23562" name="AutoShape 10"/>
          <p:cNvSpPr/>
          <p:nvPr/>
        </p:nvSpPr>
        <p:spPr bwMode="auto">
          <a:xfrm>
            <a:off x="683568" y="4745066"/>
            <a:ext cx="3387725" cy="937895"/>
          </a:xfrm>
          <a:prstGeom prst="accentCallout1">
            <a:avLst>
              <a:gd name="adj1" fmla="val 21949"/>
              <a:gd name="adj2" fmla="val 103593"/>
              <a:gd name="adj3" fmla="val 1523"/>
              <a:gd name="adj4" fmla="val 134880"/>
            </a:avLst>
          </a:prstGeom>
          <a:noFill/>
          <a:ln w="9525">
            <a:solidFill>
              <a:srgbClr val="C0C0C0"/>
            </a:solidFill>
            <a:miter lim="800000"/>
          </a:ln>
        </p:spPr>
        <p:txBody>
          <a:bodyPr/>
          <a:lstStyle/>
          <a:p>
            <a:pPr marL="0" marR="0" lvl="0" indent="0" algn="l" defTabSz="9664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 i="0" noProof="0" dirty="0">
                <a:ln>
                  <a:noFill/>
                </a:ln>
                <a:effectLst/>
                <a:uLnTx/>
                <a:uFillTx/>
                <a:latin typeface="华文琥珀" panose="02010800040101010101" charset="-122"/>
                <a:ea typeface="华文琥珀" panose="02010800040101010101" charset="-122"/>
                <a:sym typeface="+mn-ea"/>
              </a:rPr>
              <a:t>3.</a:t>
            </a:r>
            <a:r>
              <a:rPr lang="zh-CN" altLang="en-US" sz="2400" b="1" i="0" noProof="0" dirty="0">
                <a:ln>
                  <a:noFill/>
                </a:ln>
                <a:effectLst/>
                <a:uLnTx/>
                <a:uFillTx/>
                <a:latin typeface="华文琥珀" panose="02010800040101010101" charset="-122"/>
                <a:ea typeface="华文琥珀" panose="02010800040101010101" charset="-122"/>
                <a:sym typeface="+mn-ea"/>
              </a:rPr>
              <a:t>日后接入广告，需要其他企业支持</a:t>
            </a:r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 rot="-9180000">
            <a:off x="3525838" y="4618038"/>
            <a:ext cx="1966912" cy="228600"/>
          </a:xfrm>
          <a:custGeom>
            <a:avLst/>
            <a:gdLst>
              <a:gd name="T0" fmla="*/ 2147483647 w 21600"/>
              <a:gd name="T1" fmla="*/ 12802394 h 21600"/>
              <a:gd name="T2" fmla="*/ 2147483647 w 21600"/>
              <a:gd name="T3" fmla="*/ 25604789 h 21600"/>
              <a:gd name="T4" fmla="*/ 0 w 21600"/>
              <a:gd name="T5" fmla="*/ 12802394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00 w 21600"/>
              <a:gd name="T13" fmla="*/ 1800 h 21600"/>
              <a:gd name="T14" fmla="*/ 19800 w 21600"/>
              <a:gd name="T15" fmla="*/ 198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5F5F5F">
                  <a:alpha val="0"/>
                </a:srgbClr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64" name="未知"/>
          <p:cNvSpPr/>
          <p:nvPr/>
        </p:nvSpPr>
        <p:spPr bwMode="auto">
          <a:xfrm>
            <a:off x="3675063" y="3530600"/>
            <a:ext cx="5211762" cy="2203450"/>
          </a:xfrm>
          <a:custGeom>
            <a:avLst/>
            <a:gdLst>
              <a:gd name="T0" fmla="*/ 0 w 3283"/>
              <a:gd name="T1" fmla="*/ 836691978 h 1388"/>
              <a:gd name="T2" fmla="*/ 2147483647 w 3283"/>
              <a:gd name="T3" fmla="*/ 2147483647 h 1388"/>
              <a:gd name="T4" fmla="*/ 446066885 w 3283"/>
              <a:gd name="T5" fmla="*/ 2147483647 h 1388"/>
              <a:gd name="T6" fmla="*/ 2147483647 w 3283"/>
              <a:gd name="T7" fmla="*/ 2147483647 h 1388"/>
              <a:gd name="T8" fmla="*/ 2147483647 w 3283"/>
              <a:gd name="T9" fmla="*/ 241935014 h 1388"/>
              <a:gd name="T10" fmla="*/ 2147483647 w 3283"/>
              <a:gd name="T11" fmla="*/ 1043344717 h 1388"/>
              <a:gd name="T12" fmla="*/ 1726306352 w 3283"/>
              <a:gd name="T13" fmla="*/ 0 h 1388"/>
              <a:gd name="T14" fmla="*/ 0 w 3283"/>
              <a:gd name="T15" fmla="*/ 836691978 h 13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83"/>
              <a:gd name="T25" fmla="*/ 0 h 1388"/>
              <a:gd name="T26" fmla="*/ 3283 w 3283"/>
              <a:gd name="T27" fmla="*/ 1388 h 13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83" h="1388">
                <a:moveTo>
                  <a:pt x="0" y="332"/>
                </a:moveTo>
                <a:lnTo>
                  <a:pt x="1065" y="869"/>
                </a:lnTo>
                <a:lnTo>
                  <a:pt x="177" y="1388"/>
                </a:lnTo>
                <a:lnTo>
                  <a:pt x="3283" y="1388"/>
                </a:lnTo>
                <a:lnTo>
                  <a:pt x="2529" y="96"/>
                </a:lnTo>
                <a:lnTo>
                  <a:pt x="1981" y="414"/>
                </a:lnTo>
                <a:lnTo>
                  <a:pt x="685" y="0"/>
                </a:lnTo>
                <a:lnTo>
                  <a:pt x="0" y="332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4D4D4D"/>
              </a:gs>
            </a:gsLst>
            <a:lin ang="2700000" scaled="1"/>
          </a:gradFill>
          <a:ln w="9525">
            <a:miter lim="800000"/>
          </a:ln>
          <a:scene3d>
            <a:camera prst="legacyObliqueBottom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4D4D4D"/>
            </a:extrusion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 rot="10800000">
            <a:off x="3949700" y="5851525"/>
            <a:ext cx="4940300" cy="319088"/>
          </a:xfrm>
          <a:custGeom>
            <a:avLst/>
            <a:gdLst>
              <a:gd name="T0" fmla="*/ 2147483647 w 21600"/>
              <a:gd name="T1" fmla="*/ 34817201 h 21600"/>
              <a:gd name="T2" fmla="*/ 2147483647 w 21600"/>
              <a:gd name="T3" fmla="*/ 69634401 h 21600"/>
              <a:gd name="T4" fmla="*/ 0 w 21600"/>
              <a:gd name="T5" fmla="*/ 34817201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00 w 21600"/>
              <a:gd name="T13" fmla="*/ 1800 h 21600"/>
              <a:gd name="T14" fmla="*/ 19800 w 21600"/>
              <a:gd name="T15" fmla="*/ 198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5F5F5F">
                  <a:alpha val="0"/>
                </a:srgbClr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3558" grpId="0" animBg="1"/>
      <p:bldP spid="23559" grpId="0" animBg="1"/>
      <p:bldP spid="23560" grpId="0" bldLvl="0" animBg="1"/>
      <p:bldP spid="23561" grpId="0" bldLvl="0" animBg="1"/>
      <p:bldP spid="23562" grpId="0" bldLvl="0" animBg="1"/>
      <p:bldP spid="23563" grpId="0" animBg="1"/>
      <p:bldP spid="23564" grpId="0" animBg="1"/>
      <p:bldP spid="235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未知"/>
          <p:cNvSpPr/>
          <p:nvPr/>
        </p:nvSpPr>
        <p:spPr bwMode="auto">
          <a:xfrm rot="10800000" flipV="1">
            <a:off x="3022600" y="1685925"/>
            <a:ext cx="1497013" cy="1574800"/>
          </a:xfrm>
          <a:custGeom>
            <a:avLst/>
            <a:gdLst>
              <a:gd name="T0" fmla="*/ 2147483647 w 165"/>
              <a:gd name="T1" fmla="*/ 2147483647 h 174"/>
              <a:gd name="T2" fmla="*/ 0 w 165"/>
              <a:gd name="T3" fmla="*/ 0 h 174"/>
              <a:gd name="T4" fmla="*/ 0 w 165"/>
              <a:gd name="T5" fmla="*/ 2147483647 h 174"/>
              <a:gd name="T6" fmla="*/ 2147483647 w 165"/>
              <a:gd name="T7" fmla="*/ 2147483647 h 174"/>
              <a:gd name="T8" fmla="*/ 0 60000 65536"/>
              <a:gd name="T9" fmla="*/ 0 60000 65536"/>
              <a:gd name="T10" fmla="*/ 0 60000 65536"/>
              <a:gd name="T11" fmla="*/ 0 60000 65536"/>
              <a:gd name="T12" fmla="*/ 0 w 165"/>
              <a:gd name="T13" fmla="*/ 0 h 174"/>
              <a:gd name="T14" fmla="*/ 165 w 165"/>
              <a:gd name="T15" fmla="*/ 174 h 1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5" h="174">
                <a:moveTo>
                  <a:pt x="165" y="119"/>
                </a:moveTo>
                <a:cubicBezTo>
                  <a:pt x="141" y="48"/>
                  <a:pt x="75" y="0"/>
                  <a:pt x="0" y="0"/>
                </a:cubicBezTo>
                <a:lnTo>
                  <a:pt x="0" y="174"/>
                </a:lnTo>
                <a:lnTo>
                  <a:pt x="165" y="119"/>
                </a:lnTo>
                <a:close/>
              </a:path>
            </a:pathLst>
          </a:custGeom>
          <a:gradFill rotWithShape="1">
            <a:gsLst>
              <a:gs pos="0">
                <a:srgbClr val="5F5F5F"/>
              </a:gs>
              <a:gs pos="100000">
                <a:srgbClr val="C0C0C0"/>
              </a:gs>
            </a:gsLst>
            <a:lin ang="5400000" scaled="1"/>
          </a:gradFill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87" name="未知"/>
          <p:cNvSpPr/>
          <p:nvPr/>
        </p:nvSpPr>
        <p:spPr bwMode="auto">
          <a:xfrm rot="10800000" flipV="1">
            <a:off x="2943225" y="2762250"/>
            <a:ext cx="1577975" cy="1765300"/>
          </a:xfrm>
          <a:custGeom>
            <a:avLst/>
            <a:gdLst>
              <a:gd name="T0" fmla="*/ 2147483647 w 174"/>
              <a:gd name="T1" fmla="*/ 2147483647 h 195"/>
              <a:gd name="T2" fmla="*/ 2147483647 w 174"/>
              <a:gd name="T3" fmla="*/ 2147483647 h 195"/>
              <a:gd name="T4" fmla="*/ 2147483647 w 174"/>
              <a:gd name="T5" fmla="*/ 0 h 195"/>
              <a:gd name="T6" fmla="*/ 0 w 174"/>
              <a:gd name="T7" fmla="*/ 2147483647 h 195"/>
              <a:gd name="T8" fmla="*/ 2147483647 w 174"/>
              <a:gd name="T9" fmla="*/ 2147483647 h 1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4"/>
              <a:gd name="T16" fmla="*/ 0 h 195"/>
              <a:gd name="T17" fmla="*/ 174 w 174"/>
              <a:gd name="T18" fmla="*/ 195 h 1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4" h="195">
                <a:moveTo>
                  <a:pt x="101" y="195"/>
                </a:moveTo>
                <a:cubicBezTo>
                  <a:pt x="147" y="163"/>
                  <a:pt x="174" y="110"/>
                  <a:pt x="174" y="55"/>
                </a:cubicBezTo>
                <a:cubicBezTo>
                  <a:pt x="174" y="36"/>
                  <a:pt x="171" y="18"/>
                  <a:pt x="165" y="0"/>
                </a:cubicBezTo>
                <a:lnTo>
                  <a:pt x="0" y="55"/>
                </a:lnTo>
                <a:lnTo>
                  <a:pt x="101" y="195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5F5F5F"/>
              </a:gs>
            </a:gsLst>
            <a:lin ang="2700000" scaled="1"/>
          </a:gradFill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88" name="未知"/>
          <p:cNvSpPr/>
          <p:nvPr/>
        </p:nvSpPr>
        <p:spPr bwMode="auto">
          <a:xfrm rot="10800000" flipV="1">
            <a:off x="3605213" y="3260725"/>
            <a:ext cx="1841500" cy="1565275"/>
          </a:xfrm>
          <a:custGeom>
            <a:avLst/>
            <a:gdLst>
              <a:gd name="T0" fmla="*/ 0 w 203"/>
              <a:gd name="T1" fmla="*/ 2147483647 h 173"/>
              <a:gd name="T2" fmla="*/ 2147483647 w 203"/>
              <a:gd name="T3" fmla="*/ 2147483647 h 173"/>
              <a:gd name="T4" fmla="*/ 2147483647 w 203"/>
              <a:gd name="T5" fmla="*/ 2147483647 h 173"/>
              <a:gd name="T6" fmla="*/ 2147483647 w 203"/>
              <a:gd name="T7" fmla="*/ 0 h 173"/>
              <a:gd name="T8" fmla="*/ 0 w 203"/>
              <a:gd name="T9" fmla="*/ 2147483647 h 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3"/>
              <a:gd name="T16" fmla="*/ 0 h 173"/>
              <a:gd name="T17" fmla="*/ 203 w 203"/>
              <a:gd name="T18" fmla="*/ 173 h 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3" h="173">
                <a:moveTo>
                  <a:pt x="0" y="140"/>
                </a:moveTo>
                <a:cubicBezTo>
                  <a:pt x="29" y="162"/>
                  <a:pt x="65" y="173"/>
                  <a:pt x="102" y="173"/>
                </a:cubicBezTo>
                <a:cubicBezTo>
                  <a:pt x="138" y="173"/>
                  <a:pt x="174" y="162"/>
                  <a:pt x="203" y="140"/>
                </a:cubicBezTo>
                <a:lnTo>
                  <a:pt x="102" y="0"/>
                </a:lnTo>
                <a:lnTo>
                  <a:pt x="0" y="14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5F5F5F"/>
              </a:gs>
            </a:gsLst>
            <a:lin ang="5400000" scaled="1"/>
          </a:gradFill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89" name="未知"/>
          <p:cNvSpPr/>
          <p:nvPr/>
        </p:nvSpPr>
        <p:spPr bwMode="auto">
          <a:xfrm rot="10800000" flipV="1">
            <a:off x="4521200" y="2762250"/>
            <a:ext cx="1587500" cy="1765300"/>
          </a:xfrm>
          <a:custGeom>
            <a:avLst/>
            <a:gdLst>
              <a:gd name="T0" fmla="*/ 740618668 w 175"/>
              <a:gd name="T1" fmla="*/ 0 h 195"/>
              <a:gd name="T2" fmla="*/ 82286935 w 175"/>
              <a:gd name="T3" fmla="*/ 2147483647 h 195"/>
              <a:gd name="T4" fmla="*/ 2147483647 w 175"/>
              <a:gd name="T5" fmla="*/ 2147483647 h 195"/>
              <a:gd name="T6" fmla="*/ 2147483647 w 175"/>
              <a:gd name="T7" fmla="*/ 2147483647 h 195"/>
              <a:gd name="T8" fmla="*/ 740618668 w 175"/>
              <a:gd name="T9" fmla="*/ 0 h 1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"/>
              <a:gd name="T16" fmla="*/ 0 h 195"/>
              <a:gd name="T17" fmla="*/ 175 w 175"/>
              <a:gd name="T18" fmla="*/ 195 h 1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" h="195">
                <a:moveTo>
                  <a:pt x="9" y="0"/>
                </a:moveTo>
                <a:cubicBezTo>
                  <a:pt x="3" y="18"/>
                  <a:pt x="1" y="36"/>
                  <a:pt x="1" y="54"/>
                </a:cubicBezTo>
                <a:cubicBezTo>
                  <a:pt x="0" y="110"/>
                  <a:pt x="27" y="163"/>
                  <a:pt x="73" y="195"/>
                </a:cubicBezTo>
                <a:lnTo>
                  <a:pt x="175" y="55"/>
                </a:lnTo>
                <a:lnTo>
                  <a:pt x="9" y="0"/>
                </a:lnTo>
                <a:close/>
              </a:path>
            </a:pathLst>
          </a:custGeom>
          <a:gradFill rotWithShape="1">
            <a:gsLst>
              <a:gs pos="0">
                <a:srgbClr val="5F5F5F"/>
              </a:gs>
              <a:gs pos="100000">
                <a:srgbClr val="C0C0C0"/>
              </a:gs>
            </a:gsLst>
            <a:lin ang="18900000" scaled="1"/>
          </a:gradFill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0" name="未知"/>
          <p:cNvSpPr/>
          <p:nvPr/>
        </p:nvSpPr>
        <p:spPr bwMode="auto">
          <a:xfrm rot="10800000" flipV="1">
            <a:off x="4519613" y="1685925"/>
            <a:ext cx="1506537" cy="1574800"/>
          </a:xfrm>
          <a:custGeom>
            <a:avLst/>
            <a:gdLst/>
            <a:ahLst/>
            <a:cxnLst>
              <a:cxn ang="0">
                <a:pos x="165" y="0"/>
              </a:cxn>
              <a:cxn ang="0">
                <a:pos x="0" y="119"/>
              </a:cxn>
              <a:cxn ang="0">
                <a:pos x="166" y="174"/>
              </a:cxn>
              <a:cxn ang="0">
                <a:pos x="165" y="0"/>
              </a:cxn>
            </a:cxnLst>
            <a:rect l="0" t="0" r="r" b="b"/>
            <a:pathLst>
              <a:path w="166" h="174">
                <a:moveTo>
                  <a:pt x="165" y="0"/>
                </a:moveTo>
                <a:cubicBezTo>
                  <a:pt x="90" y="0"/>
                  <a:pt x="24" y="48"/>
                  <a:pt x="0" y="119"/>
                </a:cubicBezTo>
                <a:lnTo>
                  <a:pt x="166" y="174"/>
                </a:lnTo>
                <a:lnTo>
                  <a:pt x="165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6350" cmpd="sng">
            <a:solidFill>
              <a:schemeClr val="bg1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395" name="未知"/>
          <p:cNvSpPr/>
          <p:nvPr/>
        </p:nvSpPr>
        <p:spPr bwMode="auto">
          <a:xfrm rot="5400000">
            <a:off x="4033838" y="1779588"/>
            <a:ext cx="962025" cy="1920875"/>
          </a:xfrm>
          <a:custGeom>
            <a:avLst/>
            <a:gdLst>
              <a:gd name="T0" fmla="*/ 2147483647 w 174"/>
              <a:gd name="T1" fmla="*/ 0 h 348"/>
              <a:gd name="T2" fmla="*/ 0 w 174"/>
              <a:gd name="T3" fmla="*/ 2147483647 h 348"/>
              <a:gd name="T4" fmla="*/ 2147483647 w 174"/>
              <a:gd name="T5" fmla="*/ 2147483647 h 348"/>
              <a:gd name="T6" fmla="*/ 2147483647 w 174"/>
              <a:gd name="T7" fmla="*/ 2147483647 h 348"/>
              <a:gd name="T8" fmla="*/ 2147483647 w 174"/>
              <a:gd name="T9" fmla="*/ 0 h 3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4"/>
              <a:gd name="T16" fmla="*/ 0 h 348"/>
              <a:gd name="T17" fmla="*/ 174 w 174"/>
              <a:gd name="T18" fmla="*/ 348 h 3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4" h="348">
                <a:moveTo>
                  <a:pt x="173" y="0"/>
                </a:moveTo>
                <a:cubicBezTo>
                  <a:pt x="77" y="0"/>
                  <a:pt x="0" y="77"/>
                  <a:pt x="0" y="173"/>
                </a:cubicBezTo>
                <a:cubicBezTo>
                  <a:pt x="0" y="270"/>
                  <a:pt x="77" y="348"/>
                  <a:pt x="174" y="348"/>
                </a:cubicBezTo>
                <a:lnTo>
                  <a:pt x="174" y="174"/>
                </a:lnTo>
                <a:lnTo>
                  <a:pt x="173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6" name="WordArt 12"/>
          <p:cNvSpPr>
            <a:spLocks noChangeArrowheads="1" noChangeShapeType="1"/>
          </p:cNvSpPr>
          <p:nvPr/>
        </p:nvSpPr>
        <p:spPr bwMode="auto">
          <a:xfrm>
            <a:off x="4052570" y="2193290"/>
            <a:ext cx="119443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2400" kern="10" dirty="0">
                <a:ln w="9525">
                  <a:noFill/>
                  <a:round/>
                </a:ln>
                <a:latin typeface="黑体" panose="02010609060101010101" charset="-122"/>
                <a:ea typeface="黑体" panose="02010609060101010101" charset="-122"/>
              </a:rPr>
              <a:t>5</a:t>
            </a:r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3281363" y="4832350"/>
            <a:ext cx="2520950" cy="371475"/>
          </a:xfrm>
          <a:prstGeom prst="ellipse">
            <a:avLst/>
          </a:prstGeom>
          <a:gradFill rotWithShape="1">
            <a:gsLst>
              <a:gs pos="0">
                <a:schemeClr val="tx1">
                  <a:alpha val="39998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8" name="WordArt 24"/>
          <p:cNvSpPr>
            <a:spLocks noChangeArrowheads="1" noChangeShapeType="1"/>
          </p:cNvSpPr>
          <p:nvPr/>
        </p:nvSpPr>
        <p:spPr bwMode="auto">
          <a:xfrm>
            <a:off x="3740785" y="3453765"/>
            <a:ext cx="1706245" cy="6991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27"/>
              </a:avLst>
            </a:prstTxWarp>
          </a:bodyPr>
          <a:lstStyle/>
          <a:p>
            <a:r>
              <a:rPr lang="zh-CN" altLang="en-US" sz="2400" kern="10">
                <a:ln w="9525">
                  <a:noFill/>
                  <a:round/>
                </a:ln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分工情况</a:t>
            </a:r>
          </a:p>
        </p:txBody>
      </p:sp>
      <p:pic>
        <p:nvPicPr>
          <p:cNvPr id="13322" name="Picture 10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9085" y="3454400"/>
            <a:ext cx="993140" cy="487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685" y="396240"/>
            <a:ext cx="1090295" cy="480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 animBg="1"/>
      <p:bldP spid="16387" grpId="0" bldLvl="0" animBg="1"/>
      <p:bldP spid="16388" grpId="0" bldLvl="0" animBg="1"/>
      <p:bldP spid="16389" grpId="0" bldLvl="0" animBg="1"/>
      <p:bldP spid="16390" grpId="0" bldLvl="0" animBg="1"/>
      <p:bldP spid="16395" grpId="0" bldLvl="0" animBg="1"/>
      <p:bldP spid="16396" grpId="0" animBg="1"/>
      <p:bldP spid="16397" grpId="0" bldLvl="0" animBg="1"/>
      <p:bldP spid="1640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l="-13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5832475" cy="592137"/>
          </a:xfrm>
        </p:spPr>
        <p:txBody>
          <a:bodyPr/>
          <a:lstStyle/>
          <a:p>
            <a:r>
              <a:rPr lang="zh-CN" altLang="en-US" sz="48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华文新魏" panose="02010800040101010101" pitchFamily="2" charset="-122"/>
                <a:ea typeface="华文新魏" panose="02010800040101010101" pitchFamily="2" charset="-122"/>
              </a:rPr>
              <a:t>分工情况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2996952"/>
            <a:ext cx="8207375" cy="4607718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 i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后台管理：郑晓云</a:t>
            </a:r>
            <a:endParaRPr lang="en-US" altLang="zh-CN" sz="3600" i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r>
              <a:rPr lang="zh-CN" altLang="en-US" sz="3600" i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宣传人员：郑若敏</a:t>
            </a:r>
            <a:endParaRPr lang="en-US" altLang="zh-CN" sz="3600" i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r>
              <a:rPr lang="zh-CN" altLang="en-US" sz="3600" i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物资管理：黄丁玲</a:t>
            </a:r>
            <a:endParaRPr lang="en-US" altLang="zh-CN" sz="3600" i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r>
              <a:rPr lang="zh-CN" altLang="en-US" sz="3600" i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财务管理：林滢滢</a:t>
            </a:r>
            <a:endParaRPr lang="en-US" altLang="zh-CN" sz="3600" i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r>
              <a:rPr lang="zh-CN" altLang="en-US" sz="3600" i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业务人员：刘佳娜，佘曼佳</a:t>
            </a:r>
            <a:endParaRPr lang="zh-CN" altLang="en-US" sz="3600" i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EA1F8C29-BF11-4CC8-BC81-EFBD91109DFA}" type="slidenum">
              <a:rPr lang="zh-CN" alt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77126"/>
      </p:ext>
    </p:extLst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3" name="Picture 19" descr="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3815" y="1891665"/>
            <a:ext cx="2146300" cy="946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AutoShape 3"/>
          <p:cNvSpPr>
            <a:spLocks noChangeArrowheads="1"/>
          </p:cNvSpPr>
          <p:nvPr/>
        </p:nvSpPr>
        <p:spPr bwMode="gray">
          <a:xfrm>
            <a:off x="2102485" y="323215"/>
            <a:ext cx="6991350" cy="3776980"/>
          </a:xfrm>
          <a:prstGeom prst="roundRect">
            <a:avLst>
              <a:gd name="adj" fmla="val 16667"/>
            </a:avLst>
          </a:prstGeom>
          <a:noFill/>
          <a:ln w="28575">
            <a:noFill/>
            <a:round/>
          </a:ln>
          <a:effectLst>
            <a:prstShdw prst="shdw13" dist="63500" dir="3187806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lang="zh-CN" altLang="en-US" sz="8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琥珀" panose="02010800040101010101" charset="-122"/>
                <a:ea typeface="华文琥珀" panose="02010800040101010101" charset="-122"/>
              </a:rPr>
              <a:t>感谢您的聆听！</a:t>
            </a:r>
          </a:p>
        </p:txBody>
      </p:sp>
    </p:spTree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83768" y="89052"/>
            <a:ext cx="3960440" cy="59213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45000"/>
                  <a:lumOff val="55000"/>
                </a:schemeClr>
              </a:gs>
              <a:gs pos="35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zh-CN" alt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换客的相关网站与案例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anose="020B0600070205080204" pitchFamily="34" charset="-128"/>
              </a:rPr>
              <a:t></a:t>
            </a:r>
            <a:r>
              <a:rPr lang="de-DE" altLang="en-US"/>
              <a:t> </a:t>
            </a:r>
            <a:fld id="{D2C19501-4663-4943-9E01-8837C29E86D0}" type="slidenum">
              <a:rPr lang="zh-CN" altLang="en-US" smtClean="0"/>
              <a:t>2</a:t>
            </a:fld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8" y="681189"/>
            <a:ext cx="4489347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172" y="4077072"/>
            <a:ext cx="6041721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88891"/>
            <a:ext cx="2365164" cy="6086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85972"/>
            <a:ext cx="3041221" cy="168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99020"/>
      </p:ext>
    </p:extLst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altLang="en-US">
                <a:latin typeface="Arial" panose="020B0604020202020204" pitchFamily="34" charset="0"/>
              </a:rPr>
              <a:t>Page </a:t>
            </a:r>
            <a:r>
              <a:rPr lang="de-DE" altLang="en-US">
                <a:latin typeface="Arial" panose="020B0604020202020204" pitchFamily="34" charset="0"/>
                <a:sym typeface="MS UI Gothic" panose="020B0600070205080204" pitchFamily="34" charset="-128"/>
              </a:rPr>
              <a:t></a:t>
            </a:r>
            <a:r>
              <a:rPr lang="de-DE" altLang="en-US">
                <a:latin typeface="Arial" panose="020B0604020202020204" pitchFamily="34" charset="0"/>
              </a:rPr>
              <a:t> </a:t>
            </a:r>
            <a:fld id="{76066CAB-E691-4972-AB8D-9805F67B824C}" type="slidenum">
              <a:rPr lang="zh-CN" altLang="en-US" smtClean="0">
                <a:latin typeface="Arial" panose="020B0604020202020204" pitchFamily="34" charset="0"/>
              </a:rPr>
              <a:t>3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81649" y="190818"/>
            <a:ext cx="1210032" cy="592137"/>
          </a:xfrm>
        </p:spPr>
        <p:txBody>
          <a:bodyPr/>
          <a:lstStyle/>
          <a:p>
            <a:pPr eaLnBrk="1" hangingPunct="1"/>
            <a:r>
              <a:rPr lang="zh-CN" altLang="en-US" sz="40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华文琥珀" panose="02010800040101010101" charset="-122"/>
                <a:ea typeface="华文琥珀" panose="02010800040101010101" charset="-122"/>
              </a:rPr>
              <a:t>目录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2508250" y="1016318"/>
            <a:ext cx="5664200" cy="1331912"/>
          </a:xfrm>
          <a:prstGeom prst="roundRect">
            <a:avLst>
              <a:gd name="adj" fmla="val 13125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7842"/>
              </a:srgbClr>
            </a:solidFill>
            <a:round/>
          </a:ln>
        </p:spPr>
        <p:txBody>
          <a:bodyPr/>
          <a:lstStyle/>
          <a:p>
            <a:pPr lv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i="0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用自己已有的物品与别人交换，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i="0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以换取别人的物品。</a:t>
            </a:r>
            <a:endParaRPr lang="en-US" altLang="zh-CN" sz="2400" i="0" dirty="0">
              <a:solidFill>
                <a:schemeClr val="tx1"/>
              </a:solidFill>
              <a:latin typeface="+mn-ea"/>
              <a:ea typeface="+mn-ea"/>
              <a:sym typeface="+mn-ea"/>
            </a:endParaRPr>
          </a:p>
        </p:txBody>
      </p:sp>
      <p:grpSp>
        <p:nvGrpSpPr>
          <p:cNvPr id="3" name="Group 7"/>
          <p:cNvGrpSpPr/>
          <p:nvPr/>
        </p:nvGrpSpPr>
        <p:grpSpPr bwMode="auto">
          <a:xfrm>
            <a:off x="873125" y="2427605"/>
            <a:ext cx="1463675" cy="1331913"/>
            <a:chOff x="0" y="0"/>
            <a:chExt cx="922" cy="839"/>
          </a:xfrm>
        </p:grpSpPr>
        <p:sp>
          <p:nvSpPr>
            <p:cNvPr id="10252" name="AutoShape 8"/>
            <p:cNvSpPr>
              <a:spLocks noChangeArrowheads="1"/>
            </p:cNvSpPr>
            <p:nvPr/>
          </p:nvSpPr>
          <p:spPr bwMode="auto">
            <a:xfrm>
              <a:off x="0" y="0"/>
              <a:ext cx="922" cy="839"/>
            </a:xfrm>
            <a:prstGeom prst="roundRect">
              <a:avLst>
                <a:gd name="adj" fmla="val 13125"/>
              </a:avLst>
            </a:prstGeom>
            <a:solidFill>
              <a:schemeClr val="accent2"/>
            </a:solidFill>
            <a:ln w="3175">
              <a:solidFill>
                <a:srgbClr val="1C1C1C">
                  <a:alpha val="56862"/>
                </a:srgbClr>
              </a:solidFill>
              <a:round/>
            </a:ln>
          </p:spPr>
          <p:txBody>
            <a:bodyPr anchor="ctr"/>
            <a:lstStyle/>
            <a:p>
              <a:r>
                <a:rPr lang="zh-CN" altLang="en-US" sz="2000" i="0">
                  <a:solidFill>
                    <a:schemeClr val="bg1"/>
                  </a:solidFill>
                </a:rPr>
                <a:t>项目计划</a:t>
              </a:r>
            </a:p>
          </p:txBody>
        </p:sp>
        <p:sp>
          <p:nvSpPr>
            <p:cNvPr id="10253" name="AutoShape 9"/>
            <p:cNvSpPr>
              <a:spLocks noChangeArrowheads="1"/>
            </p:cNvSpPr>
            <p:nvPr/>
          </p:nvSpPr>
          <p:spPr bwMode="auto">
            <a:xfrm rot="10800000">
              <a:off x="21" y="14"/>
              <a:ext cx="880" cy="356"/>
            </a:xfrm>
            <a:prstGeom prst="roundRect">
              <a:avLst>
                <a:gd name="adj" fmla="val 25574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59000"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2508250" y="2449830"/>
            <a:ext cx="5664200" cy="1331913"/>
          </a:xfrm>
          <a:prstGeom prst="roundRect">
            <a:avLst>
              <a:gd name="adj" fmla="val 13125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7842"/>
              </a:srgbClr>
            </a:solidFill>
            <a:round/>
          </a:ln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zh-CN" altLang="en-US" sz="2400" i="0" dirty="0">
                <a:solidFill>
                  <a:schemeClr val="tx1"/>
                </a:solidFill>
                <a:latin typeface="+mn-ea"/>
                <a:ea typeface="+mn-ea"/>
                <a:sym typeface="微软雅黑" panose="020B0503020204020204" charset="-122"/>
              </a:rPr>
              <a:t>建立公众号，</a:t>
            </a:r>
          </a:p>
          <a:p>
            <a:pPr>
              <a:lnSpc>
                <a:spcPct val="120000"/>
              </a:lnSpc>
            </a:pPr>
            <a:r>
              <a:rPr lang="zh-CN" altLang="en-US" sz="2400" i="0" dirty="0">
                <a:solidFill>
                  <a:schemeClr val="tx1"/>
                </a:solidFill>
                <a:latin typeface="+mn-ea"/>
                <a:ea typeface="+mn-ea"/>
                <a:sym typeface="微软雅黑" panose="020B0503020204020204" charset="-122"/>
              </a:rPr>
              <a:t>收集二手物品。</a:t>
            </a:r>
          </a:p>
          <a:p>
            <a:pPr>
              <a:lnSpc>
                <a:spcPct val="120000"/>
              </a:lnSpc>
            </a:pPr>
            <a:endParaRPr lang="zh-CN" altLang="en-US" sz="1600" i="0" dirty="0">
              <a:solidFill>
                <a:schemeClr val="tx2"/>
              </a:solidFill>
            </a:endParaRPr>
          </a:p>
          <a:p>
            <a:pPr algn="ctr">
              <a:lnSpc>
                <a:spcPct val="120000"/>
              </a:lnSpc>
            </a:pPr>
            <a:endParaRPr lang="zh-CN" altLang="en-US" sz="1600" i="0" dirty="0">
              <a:solidFill>
                <a:schemeClr val="tx2"/>
              </a:solidFill>
            </a:endParaRPr>
          </a:p>
        </p:txBody>
      </p:sp>
      <p:grpSp>
        <p:nvGrpSpPr>
          <p:cNvPr id="4" name="Group 11"/>
          <p:cNvGrpSpPr/>
          <p:nvPr/>
        </p:nvGrpSpPr>
        <p:grpSpPr bwMode="auto">
          <a:xfrm>
            <a:off x="906145" y="3878580"/>
            <a:ext cx="1463675" cy="1331913"/>
            <a:chOff x="0" y="0"/>
            <a:chExt cx="922" cy="839"/>
          </a:xfrm>
        </p:grpSpPr>
        <p:sp>
          <p:nvSpPr>
            <p:cNvPr id="10250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922" cy="839"/>
            </a:xfrm>
            <a:prstGeom prst="roundRect">
              <a:avLst>
                <a:gd name="adj" fmla="val 13125"/>
              </a:avLst>
            </a:prstGeom>
            <a:solidFill>
              <a:schemeClr val="accent2"/>
            </a:solidFill>
            <a:ln w="3175">
              <a:solidFill>
                <a:srgbClr val="1C1C1C">
                  <a:alpha val="56862"/>
                </a:srgbClr>
              </a:solidFill>
              <a:round/>
            </a:ln>
          </p:spPr>
          <p:txBody>
            <a:bodyPr anchor="ctr"/>
            <a:lstStyle/>
            <a:p>
              <a:r>
                <a:rPr lang="zh-CN" altLang="en-US" sz="2000" i="0" dirty="0">
                  <a:solidFill>
                    <a:schemeClr val="bg1"/>
                  </a:solidFill>
                  <a:latin typeface="+mj-ea"/>
                  <a:ea typeface="+mj-ea"/>
                  <a:sym typeface="微软雅黑" panose="020B0503020204020204" charset="-122"/>
                </a:rPr>
                <a:t>核心竞争力</a:t>
              </a:r>
            </a:p>
          </p:txBody>
        </p:sp>
        <p:sp>
          <p:nvSpPr>
            <p:cNvPr id="10251" name="AutoShape 13"/>
            <p:cNvSpPr>
              <a:spLocks noChangeArrowheads="1"/>
            </p:cNvSpPr>
            <p:nvPr/>
          </p:nvSpPr>
          <p:spPr bwMode="auto">
            <a:xfrm rot="10800000">
              <a:off x="21" y="0"/>
              <a:ext cx="880" cy="356"/>
            </a:xfrm>
            <a:prstGeom prst="roundRect">
              <a:avLst>
                <a:gd name="adj" fmla="val 25574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59000"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2508250" y="3878580"/>
            <a:ext cx="5664200" cy="1331913"/>
          </a:xfrm>
          <a:prstGeom prst="roundRect">
            <a:avLst>
              <a:gd name="adj" fmla="val 13125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7842"/>
              </a:srgbClr>
            </a:solidFill>
            <a:round/>
          </a:ln>
        </p:spPr>
        <p:txBody>
          <a:bodyPr/>
          <a:lstStyle/>
          <a:p>
            <a:pPr lv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i="0" dirty="0">
                <a:solidFill>
                  <a:schemeClr val="tx1"/>
                </a:solidFill>
                <a:latin typeface="+mj-ea"/>
                <a:ea typeface="+mj-ea"/>
                <a:sym typeface="微软雅黑" panose="020B0503020204020204" charset="-122"/>
              </a:rPr>
              <a:t>省钱，节约，低成本，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i="0" dirty="0">
                <a:solidFill>
                  <a:schemeClr val="tx1"/>
                </a:solidFill>
                <a:latin typeface="+mj-ea"/>
                <a:ea typeface="+mj-ea"/>
                <a:sym typeface="微软雅黑" panose="020B0503020204020204" charset="-122"/>
              </a:rPr>
              <a:t>资源循环，物尽其用。</a:t>
            </a:r>
          </a:p>
        </p:txBody>
      </p:sp>
      <p:grpSp>
        <p:nvGrpSpPr>
          <p:cNvPr id="5" name="Group 3"/>
          <p:cNvGrpSpPr/>
          <p:nvPr/>
        </p:nvGrpSpPr>
        <p:grpSpPr bwMode="auto">
          <a:xfrm>
            <a:off x="906145" y="5389563"/>
            <a:ext cx="1463675" cy="1331912"/>
            <a:chOff x="0" y="0"/>
            <a:chExt cx="922" cy="839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922" cy="839"/>
            </a:xfrm>
            <a:prstGeom prst="roundRect">
              <a:avLst>
                <a:gd name="adj" fmla="val 13125"/>
              </a:avLst>
            </a:prstGeom>
            <a:solidFill>
              <a:schemeClr val="accent2"/>
            </a:solidFill>
            <a:ln w="3175">
              <a:solidFill>
                <a:srgbClr val="1C1C1C">
                  <a:alpha val="56862"/>
                </a:srgbClr>
              </a:solidFill>
              <a:round/>
            </a:ln>
          </p:spPr>
          <p:txBody>
            <a:bodyPr anchor="ctr"/>
            <a:lstStyle/>
            <a:p>
              <a:r>
                <a:rPr lang="zh-CN" altLang="en-US" sz="2000" i="0" dirty="0">
                  <a:solidFill>
                    <a:schemeClr val="bg1">
                      <a:lumMod val="95000"/>
                    </a:schemeClr>
                  </a:solidFill>
                  <a:latin typeface="+mj-ea"/>
                  <a:ea typeface="+mj-ea"/>
                  <a:sym typeface="微软雅黑" panose="020B0503020204020204" charset="-122"/>
                </a:rPr>
                <a:t>需要支持</a:t>
              </a: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 rot="10800000">
              <a:off x="0" y="0"/>
              <a:ext cx="880" cy="356"/>
            </a:xfrm>
            <a:prstGeom prst="roundRect">
              <a:avLst>
                <a:gd name="adj" fmla="val 25574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59000"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508250" y="5411788"/>
            <a:ext cx="5664200" cy="1331912"/>
          </a:xfrm>
          <a:prstGeom prst="roundRect">
            <a:avLst>
              <a:gd name="adj" fmla="val 13125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7842"/>
              </a:srgbClr>
            </a:solidFill>
            <a:round/>
          </a:ln>
        </p:spPr>
        <p:txBody>
          <a:bodyPr/>
          <a:lstStyle/>
          <a:p>
            <a:pPr lv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i="0" dirty="0">
                <a:solidFill>
                  <a:schemeClr val="tx1"/>
                </a:solidFill>
                <a:latin typeface="+mn-ea"/>
                <a:ea typeface="+mn-ea"/>
                <a:sym typeface="微软雅黑" panose="020B0503020204020204" charset="-122"/>
              </a:rPr>
              <a:t>更多的人向我们提供有用的物品。</a:t>
            </a:r>
          </a:p>
        </p:txBody>
      </p:sp>
      <p:grpSp>
        <p:nvGrpSpPr>
          <p:cNvPr id="9" name="Group 11"/>
          <p:cNvGrpSpPr/>
          <p:nvPr/>
        </p:nvGrpSpPr>
        <p:grpSpPr bwMode="auto">
          <a:xfrm>
            <a:off x="873125" y="994410"/>
            <a:ext cx="1463675" cy="1331913"/>
            <a:chOff x="0" y="0"/>
            <a:chExt cx="922" cy="839"/>
          </a:xfrm>
        </p:grpSpPr>
        <p:sp>
          <p:nvSpPr>
            <p:cNvPr id="10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922" cy="839"/>
            </a:xfrm>
            <a:prstGeom prst="roundRect">
              <a:avLst>
                <a:gd name="adj" fmla="val 13125"/>
              </a:avLst>
            </a:prstGeom>
            <a:solidFill>
              <a:schemeClr val="accent2"/>
            </a:solidFill>
            <a:ln w="3175">
              <a:solidFill>
                <a:srgbClr val="1C1C1C">
                  <a:alpha val="56862"/>
                </a:srgbClr>
              </a:solidFill>
              <a:round/>
            </a:ln>
          </p:spPr>
          <p:txBody>
            <a:bodyPr anchor="ctr"/>
            <a:lstStyle/>
            <a:p>
              <a:r>
                <a:rPr lang="zh-CN" altLang="en-US" sz="2000" i="0" dirty="0">
                  <a:solidFill>
                    <a:schemeClr val="bg1"/>
                  </a:solidFill>
                </a:rPr>
                <a:t>项目概述</a:t>
              </a:r>
            </a:p>
          </p:txBody>
        </p:sp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 rot="10800000">
              <a:off x="21" y="14"/>
              <a:ext cx="880" cy="356"/>
            </a:xfrm>
            <a:prstGeom prst="roundRect">
              <a:avLst>
                <a:gd name="adj" fmla="val 25574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59000"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92830" y="1194149"/>
            <a:ext cx="846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1</a:t>
            </a:r>
            <a:endParaRPr lang="zh-CN" altLang="en-US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6955" y="263189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2</a:t>
            </a:r>
            <a:endParaRPr lang="zh-CN" alt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6954" y="416115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3</a:t>
            </a:r>
            <a:endParaRPr lang="zh-CN" alt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6953" y="5616079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4</a:t>
            </a:r>
            <a:endParaRPr lang="zh-CN" alt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8198" grpId="0" bldLvl="0" animBg="1"/>
      <p:bldP spid="8202" grpId="0" bldLvl="0" animBg="1"/>
      <p:bldP spid="8206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altLang="en-US">
                <a:latin typeface="Arial" panose="020B0604020202020204" pitchFamily="34" charset="0"/>
              </a:rPr>
              <a:t>Page </a:t>
            </a:r>
            <a:r>
              <a:rPr lang="de-DE" altLang="en-US">
                <a:latin typeface="Arial" panose="020B0604020202020204" pitchFamily="34" charset="0"/>
                <a:sym typeface="MS UI Gothic" panose="020B0600070205080204" pitchFamily="34" charset="-128"/>
              </a:rPr>
              <a:t></a:t>
            </a:r>
            <a:r>
              <a:rPr lang="de-DE" altLang="en-US">
                <a:latin typeface="Arial" panose="020B0604020202020204" pitchFamily="34" charset="0"/>
              </a:rPr>
              <a:t> </a:t>
            </a:r>
            <a:fld id="{C40AE8AE-E990-430B-B470-6D70B7E9A712}" type="slidenum">
              <a:rPr lang="zh-CN" altLang="en-US" smtClean="0">
                <a:latin typeface="Arial" panose="020B0604020202020204" pitchFamily="34" charset="0"/>
              </a:rPr>
              <a:t>4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6386" name="未知"/>
          <p:cNvSpPr/>
          <p:nvPr/>
        </p:nvSpPr>
        <p:spPr bwMode="auto">
          <a:xfrm rot="10800000" flipV="1">
            <a:off x="3022600" y="1685925"/>
            <a:ext cx="1497013" cy="1574800"/>
          </a:xfrm>
          <a:custGeom>
            <a:avLst/>
            <a:gdLst>
              <a:gd name="T0" fmla="*/ 2147483647 w 165"/>
              <a:gd name="T1" fmla="*/ 2147483647 h 174"/>
              <a:gd name="T2" fmla="*/ 0 w 165"/>
              <a:gd name="T3" fmla="*/ 0 h 174"/>
              <a:gd name="T4" fmla="*/ 0 w 165"/>
              <a:gd name="T5" fmla="*/ 2147483647 h 174"/>
              <a:gd name="T6" fmla="*/ 2147483647 w 165"/>
              <a:gd name="T7" fmla="*/ 2147483647 h 174"/>
              <a:gd name="T8" fmla="*/ 0 60000 65536"/>
              <a:gd name="T9" fmla="*/ 0 60000 65536"/>
              <a:gd name="T10" fmla="*/ 0 60000 65536"/>
              <a:gd name="T11" fmla="*/ 0 60000 65536"/>
              <a:gd name="T12" fmla="*/ 0 w 165"/>
              <a:gd name="T13" fmla="*/ 0 h 174"/>
              <a:gd name="T14" fmla="*/ 165 w 165"/>
              <a:gd name="T15" fmla="*/ 174 h 1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5" h="174">
                <a:moveTo>
                  <a:pt x="165" y="119"/>
                </a:moveTo>
                <a:cubicBezTo>
                  <a:pt x="141" y="48"/>
                  <a:pt x="75" y="0"/>
                  <a:pt x="0" y="0"/>
                </a:cubicBezTo>
                <a:lnTo>
                  <a:pt x="0" y="174"/>
                </a:lnTo>
                <a:lnTo>
                  <a:pt x="165" y="119"/>
                </a:lnTo>
                <a:close/>
              </a:path>
            </a:pathLst>
          </a:custGeom>
          <a:gradFill rotWithShape="1">
            <a:gsLst>
              <a:gs pos="0">
                <a:srgbClr val="5F5F5F"/>
              </a:gs>
              <a:gs pos="100000">
                <a:srgbClr val="C0C0C0"/>
              </a:gs>
            </a:gsLst>
            <a:lin ang="5400000" scaled="1"/>
          </a:gradFill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87" name="未知"/>
          <p:cNvSpPr/>
          <p:nvPr/>
        </p:nvSpPr>
        <p:spPr bwMode="auto">
          <a:xfrm rot="10800000" flipV="1">
            <a:off x="2943225" y="2762250"/>
            <a:ext cx="1577975" cy="1765300"/>
          </a:xfrm>
          <a:custGeom>
            <a:avLst/>
            <a:gdLst>
              <a:gd name="T0" fmla="*/ 2147483647 w 174"/>
              <a:gd name="T1" fmla="*/ 2147483647 h 195"/>
              <a:gd name="T2" fmla="*/ 2147483647 w 174"/>
              <a:gd name="T3" fmla="*/ 2147483647 h 195"/>
              <a:gd name="T4" fmla="*/ 2147483647 w 174"/>
              <a:gd name="T5" fmla="*/ 0 h 195"/>
              <a:gd name="T6" fmla="*/ 0 w 174"/>
              <a:gd name="T7" fmla="*/ 2147483647 h 195"/>
              <a:gd name="T8" fmla="*/ 2147483647 w 174"/>
              <a:gd name="T9" fmla="*/ 2147483647 h 1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4"/>
              <a:gd name="T16" fmla="*/ 0 h 195"/>
              <a:gd name="T17" fmla="*/ 174 w 174"/>
              <a:gd name="T18" fmla="*/ 195 h 1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4" h="195">
                <a:moveTo>
                  <a:pt x="101" y="195"/>
                </a:moveTo>
                <a:cubicBezTo>
                  <a:pt x="147" y="163"/>
                  <a:pt x="174" y="110"/>
                  <a:pt x="174" y="55"/>
                </a:cubicBezTo>
                <a:cubicBezTo>
                  <a:pt x="174" y="36"/>
                  <a:pt x="171" y="18"/>
                  <a:pt x="165" y="0"/>
                </a:cubicBezTo>
                <a:lnTo>
                  <a:pt x="0" y="55"/>
                </a:lnTo>
                <a:lnTo>
                  <a:pt x="101" y="195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5F5F5F"/>
              </a:gs>
            </a:gsLst>
            <a:lin ang="2700000" scaled="1"/>
          </a:gradFill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88" name="未知"/>
          <p:cNvSpPr/>
          <p:nvPr/>
        </p:nvSpPr>
        <p:spPr bwMode="auto">
          <a:xfrm rot="10800000" flipV="1">
            <a:off x="3605213" y="3260725"/>
            <a:ext cx="1841500" cy="1565275"/>
          </a:xfrm>
          <a:custGeom>
            <a:avLst/>
            <a:gdLst>
              <a:gd name="T0" fmla="*/ 0 w 203"/>
              <a:gd name="T1" fmla="*/ 2147483647 h 173"/>
              <a:gd name="T2" fmla="*/ 2147483647 w 203"/>
              <a:gd name="T3" fmla="*/ 2147483647 h 173"/>
              <a:gd name="T4" fmla="*/ 2147483647 w 203"/>
              <a:gd name="T5" fmla="*/ 2147483647 h 173"/>
              <a:gd name="T6" fmla="*/ 2147483647 w 203"/>
              <a:gd name="T7" fmla="*/ 0 h 173"/>
              <a:gd name="T8" fmla="*/ 0 w 203"/>
              <a:gd name="T9" fmla="*/ 2147483647 h 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3"/>
              <a:gd name="T16" fmla="*/ 0 h 173"/>
              <a:gd name="T17" fmla="*/ 203 w 203"/>
              <a:gd name="T18" fmla="*/ 173 h 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3" h="173">
                <a:moveTo>
                  <a:pt x="0" y="140"/>
                </a:moveTo>
                <a:cubicBezTo>
                  <a:pt x="29" y="162"/>
                  <a:pt x="65" y="173"/>
                  <a:pt x="102" y="173"/>
                </a:cubicBezTo>
                <a:cubicBezTo>
                  <a:pt x="138" y="173"/>
                  <a:pt x="174" y="162"/>
                  <a:pt x="203" y="140"/>
                </a:cubicBezTo>
                <a:lnTo>
                  <a:pt x="102" y="0"/>
                </a:lnTo>
                <a:lnTo>
                  <a:pt x="0" y="14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5F5F5F"/>
              </a:gs>
            </a:gsLst>
            <a:lin ang="5400000" scaled="1"/>
          </a:gradFill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89" name="未知"/>
          <p:cNvSpPr/>
          <p:nvPr/>
        </p:nvSpPr>
        <p:spPr bwMode="auto">
          <a:xfrm rot="10800000" flipV="1">
            <a:off x="4521200" y="2762250"/>
            <a:ext cx="1587500" cy="1765300"/>
          </a:xfrm>
          <a:custGeom>
            <a:avLst/>
            <a:gdLst>
              <a:gd name="T0" fmla="*/ 740618668 w 175"/>
              <a:gd name="T1" fmla="*/ 0 h 195"/>
              <a:gd name="T2" fmla="*/ 82286935 w 175"/>
              <a:gd name="T3" fmla="*/ 2147483647 h 195"/>
              <a:gd name="T4" fmla="*/ 2147483647 w 175"/>
              <a:gd name="T5" fmla="*/ 2147483647 h 195"/>
              <a:gd name="T6" fmla="*/ 2147483647 w 175"/>
              <a:gd name="T7" fmla="*/ 2147483647 h 195"/>
              <a:gd name="T8" fmla="*/ 740618668 w 175"/>
              <a:gd name="T9" fmla="*/ 0 h 1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"/>
              <a:gd name="T16" fmla="*/ 0 h 195"/>
              <a:gd name="T17" fmla="*/ 175 w 175"/>
              <a:gd name="T18" fmla="*/ 195 h 1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" h="195">
                <a:moveTo>
                  <a:pt x="9" y="0"/>
                </a:moveTo>
                <a:cubicBezTo>
                  <a:pt x="3" y="18"/>
                  <a:pt x="1" y="36"/>
                  <a:pt x="1" y="54"/>
                </a:cubicBezTo>
                <a:cubicBezTo>
                  <a:pt x="0" y="110"/>
                  <a:pt x="27" y="163"/>
                  <a:pt x="73" y="195"/>
                </a:cubicBezTo>
                <a:lnTo>
                  <a:pt x="175" y="55"/>
                </a:lnTo>
                <a:lnTo>
                  <a:pt x="9" y="0"/>
                </a:lnTo>
                <a:close/>
              </a:path>
            </a:pathLst>
          </a:custGeom>
          <a:gradFill rotWithShape="1">
            <a:gsLst>
              <a:gs pos="0">
                <a:srgbClr val="5F5F5F"/>
              </a:gs>
              <a:gs pos="100000">
                <a:srgbClr val="C0C0C0"/>
              </a:gs>
            </a:gsLst>
            <a:lin ang="18900000" scaled="1"/>
          </a:gradFill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0" name="未知"/>
          <p:cNvSpPr/>
          <p:nvPr/>
        </p:nvSpPr>
        <p:spPr bwMode="auto">
          <a:xfrm rot="10800000" flipV="1">
            <a:off x="4519613" y="1685925"/>
            <a:ext cx="1506537" cy="1574800"/>
          </a:xfrm>
          <a:custGeom>
            <a:avLst/>
            <a:gdLst/>
            <a:ahLst/>
            <a:cxnLst>
              <a:cxn ang="0">
                <a:pos x="165" y="0"/>
              </a:cxn>
              <a:cxn ang="0">
                <a:pos x="0" y="119"/>
              </a:cxn>
              <a:cxn ang="0">
                <a:pos x="166" y="174"/>
              </a:cxn>
              <a:cxn ang="0">
                <a:pos x="165" y="0"/>
              </a:cxn>
            </a:cxnLst>
            <a:rect l="0" t="0" r="r" b="b"/>
            <a:pathLst>
              <a:path w="166" h="174">
                <a:moveTo>
                  <a:pt x="165" y="0"/>
                </a:moveTo>
                <a:cubicBezTo>
                  <a:pt x="90" y="0"/>
                  <a:pt x="24" y="48"/>
                  <a:pt x="0" y="119"/>
                </a:cubicBezTo>
                <a:lnTo>
                  <a:pt x="166" y="174"/>
                </a:lnTo>
                <a:lnTo>
                  <a:pt x="165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6350" cmpd="sng">
            <a:solidFill>
              <a:schemeClr val="bg1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grpSp>
        <p:nvGrpSpPr>
          <p:cNvPr id="2" name="Group 7"/>
          <p:cNvGrpSpPr/>
          <p:nvPr/>
        </p:nvGrpSpPr>
        <p:grpSpPr bwMode="auto">
          <a:xfrm rot="16200000">
            <a:off x="3107689" y="2166937"/>
            <a:ext cx="2798445" cy="2301875"/>
            <a:chOff x="0" y="0"/>
            <a:chExt cx="836" cy="836"/>
          </a:xfrm>
        </p:grpSpPr>
        <p:sp>
          <p:nvSpPr>
            <p:cNvPr id="18457" name="未知"/>
            <p:cNvSpPr/>
            <p:nvPr/>
          </p:nvSpPr>
          <p:spPr bwMode="auto">
            <a:xfrm>
              <a:off x="418" y="0"/>
              <a:ext cx="418" cy="836"/>
            </a:xfrm>
            <a:custGeom>
              <a:avLst/>
              <a:gdLst>
                <a:gd name="T0" fmla="*/ 0 w 174"/>
                <a:gd name="T1" fmla="*/ 2004 h 348"/>
                <a:gd name="T2" fmla="*/ 1004 w 174"/>
                <a:gd name="T3" fmla="*/ 1004 h 348"/>
                <a:gd name="T4" fmla="*/ 0 w 174"/>
                <a:gd name="T5" fmla="*/ 0 h 348"/>
                <a:gd name="T6" fmla="*/ 0 w 174"/>
                <a:gd name="T7" fmla="*/ 1004 h 348"/>
                <a:gd name="T8" fmla="*/ 0 w 174"/>
                <a:gd name="T9" fmla="*/ 2004 h 3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348"/>
                <a:gd name="T17" fmla="*/ 174 w 174"/>
                <a:gd name="T18" fmla="*/ 348 h 3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348">
                  <a:moveTo>
                    <a:pt x="0" y="347"/>
                  </a:moveTo>
                  <a:cubicBezTo>
                    <a:pt x="96" y="348"/>
                    <a:pt x="174" y="270"/>
                    <a:pt x="174" y="174"/>
                  </a:cubicBezTo>
                  <a:cubicBezTo>
                    <a:pt x="174" y="77"/>
                    <a:pt x="96" y="0"/>
                    <a:pt x="0" y="0"/>
                  </a:cubicBezTo>
                  <a:lnTo>
                    <a:pt x="0" y="174"/>
                  </a:lnTo>
                  <a:lnTo>
                    <a:pt x="0" y="347"/>
                  </a:lnTo>
                  <a:close/>
                </a:path>
              </a:pathLst>
            </a:custGeom>
            <a:gradFill rotWithShape="1">
              <a:gsLst>
                <a:gs pos="0">
                  <a:srgbClr val="BEBEBE"/>
                </a:gs>
                <a:gs pos="100000">
                  <a:srgbClr val="DDDDDD"/>
                </a:gs>
              </a:gsLst>
              <a:lin ang="5400000" scaled="1"/>
            </a:gradFill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8" name="未知"/>
            <p:cNvSpPr/>
            <p:nvPr/>
          </p:nvSpPr>
          <p:spPr bwMode="auto">
            <a:xfrm>
              <a:off x="0" y="0"/>
              <a:ext cx="418" cy="836"/>
            </a:xfrm>
            <a:custGeom>
              <a:avLst/>
              <a:gdLst>
                <a:gd name="T0" fmla="*/ 999 w 174"/>
                <a:gd name="T1" fmla="*/ 0 h 348"/>
                <a:gd name="T2" fmla="*/ 0 w 174"/>
                <a:gd name="T3" fmla="*/ 999 h 348"/>
                <a:gd name="T4" fmla="*/ 1004 w 174"/>
                <a:gd name="T5" fmla="*/ 2008 h 348"/>
                <a:gd name="T6" fmla="*/ 1004 w 174"/>
                <a:gd name="T7" fmla="*/ 1004 h 348"/>
                <a:gd name="T8" fmla="*/ 999 w 174"/>
                <a:gd name="T9" fmla="*/ 0 h 3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348"/>
                <a:gd name="T17" fmla="*/ 174 w 174"/>
                <a:gd name="T18" fmla="*/ 348 h 3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348">
                  <a:moveTo>
                    <a:pt x="173" y="0"/>
                  </a:moveTo>
                  <a:cubicBezTo>
                    <a:pt x="77" y="0"/>
                    <a:pt x="0" y="77"/>
                    <a:pt x="0" y="173"/>
                  </a:cubicBezTo>
                  <a:cubicBezTo>
                    <a:pt x="0" y="270"/>
                    <a:pt x="77" y="348"/>
                    <a:pt x="174" y="348"/>
                  </a:cubicBezTo>
                  <a:lnTo>
                    <a:pt x="174" y="174"/>
                  </a:lnTo>
                  <a:lnTo>
                    <a:pt x="17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2"/>
                </a:gs>
              </a:gsLst>
              <a:lin ang="5400000" scaled="1"/>
            </a:gradFill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395" name="未知"/>
          <p:cNvSpPr/>
          <p:nvPr/>
        </p:nvSpPr>
        <p:spPr bwMode="auto">
          <a:xfrm rot="5400000">
            <a:off x="4033838" y="1779588"/>
            <a:ext cx="962025" cy="1920875"/>
          </a:xfrm>
          <a:custGeom>
            <a:avLst/>
            <a:gdLst>
              <a:gd name="T0" fmla="*/ 2147483647 w 174"/>
              <a:gd name="T1" fmla="*/ 0 h 348"/>
              <a:gd name="T2" fmla="*/ 0 w 174"/>
              <a:gd name="T3" fmla="*/ 2147483647 h 348"/>
              <a:gd name="T4" fmla="*/ 2147483647 w 174"/>
              <a:gd name="T5" fmla="*/ 2147483647 h 348"/>
              <a:gd name="T6" fmla="*/ 2147483647 w 174"/>
              <a:gd name="T7" fmla="*/ 2147483647 h 348"/>
              <a:gd name="T8" fmla="*/ 2147483647 w 174"/>
              <a:gd name="T9" fmla="*/ 0 h 3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4"/>
              <a:gd name="T16" fmla="*/ 0 h 348"/>
              <a:gd name="T17" fmla="*/ 174 w 174"/>
              <a:gd name="T18" fmla="*/ 348 h 3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4" h="348">
                <a:moveTo>
                  <a:pt x="173" y="0"/>
                </a:moveTo>
                <a:cubicBezTo>
                  <a:pt x="77" y="0"/>
                  <a:pt x="0" y="77"/>
                  <a:pt x="0" y="173"/>
                </a:cubicBezTo>
                <a:cubicBezTo>
                  <a:pt x="0" y="270"/>
                  <a:pt x="77" y="348"/>
                  <a:pt x="174" y="348"/>
                </a:cubicBezTo>
                <a:lnTo>
                  <a:pt x="174" y="174"/>
                </a:lnTo>
                <a:lnTo>
                  <a:pt x="173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6" name="WordArt 12"/>
          <p:cNvSpPr>
            <a:spLocks noChangeArrowheads="1" noChangeShapeType="1"/>
          </p:cNvSpPr>
          <p:nvPr/>
        </p:nvSpPr>
        <p:spPr bwMode="auto">
          <a:xfrm>
            <a:off x="4052570" y="2193290"/>
            <a:ext cx="119443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2400" kern="10" dirty="0">
                <a:ln w="9525">
                  <a:noFill/>
                  <a:round/>
                </a:ln>
                <a:latin typeface="黑体" panose="02010609060101010101" charset="-122"/>
                <a:ea typeface="黑体" panose="02010609060101010101" charset="-122"/>
              </a:rPr>
              <a:t>1</a:t>
            </a:r>
            <a:endParaRPr lang="zh-CN" altLang="en-US" sz="2400" kern="10" dirty="0">
              <a:ln w="9525">
                <a:noFill/>
                <a:round/>
              </a:ln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3281363" y="4832350"/>
            <a:ext cx="2520950" cy="371475"/>
          </a:xfrm>
          <a:prstGeom prst="ellipse">
            <a:avLst/>
          </a:prstGeom>
          <a:gradFill rotWithShape="1">
            <a:gsLst>
              <a:gs pos="0">
                <a:schemeClr val="tx1">
                  <a:alpha val="39998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8" name="WordArt 24"/>
          <p:cNvSpPr>
            <a:spLocks noChangeArrowheads="1" noChangeShapeType="1"/>
          </p:cNvSpPr>
          <p:nvPr/>
        </p:nvSpPr>
        <p:spPr bwMode="auto">
          <a:xfrm>
            <a:off x="3740785" y="3453765"/>
            <a:ext cx="1706245" cy="6991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27"/>
              </a:avLst>
            </a:prstTxWarp>
          </a:bodyPr>
          <a:lstStyle/>
          <a:p>
            <a:r>
              <a:rPr lang="zh-CN" altLang="en-US" sz="2400" kern="10">
                <a:ln w="9525">
                  <a:noFill/>
                  <a:round/>
                </a:ln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项目概述</a:t>
            </a:r>
          </a:p>
        </p:txBody>
      </p:sp>
      <p:pic>
        <p:nvPicPr>
          <p:cNvPr id="13322" name="Picture 10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9085" y="3454400"/>
            <a:ext cx="993140" cy="487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6812" y="3317875"/>
            <a:ext cx="1090295" cy="480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2" y="3644900"/>
            <a:ext cx="2552803" cy="324590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49" b="8148"/>
          <a:stretch/>
        </p:blipFill>
        <p:spPr>
          <a:xfrm>
            <a:off x="11181" y="-319856"/>
            <a:ext cx="2643119" cy="4396928"/>
          </a:xfrm>
          <a:prstGeom prst="rect">
            <a:avLst/>
          </a:prstGeom>
        </p:spPr>
      </p:pic>
      <p:sp>
        <p:nvSpPr>
          <p:cNvPr id="6" name="波形 5"/>
          <p:cNvSpPr/>
          <p:nvPr/>
        </p:nvSpPr>
        <p:spPr bwMode="auto">
          <a:xfrm>
            <a:off x="2803191" y="71576"/>
            <a:ext cx="2996928" cy="1425277"/>
          </a:xfrm>
          <a:prstGeom prst="wav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5400" i="0" u="none" strike="noStrike" cap="none" normalizeH="0" baseline="0" dirty="0">
                <a:ln>
                  <a:noFill/>
                </a:ln>
                <a:solidFill>
                  <a:srgbClr val="C02500"/>
                </a:solidFill>
                <a:effectLst/>
                <a:latin typeface="+mn-ea"/>
              </a:rPr>
              <a:t>换客</a:t>
            </a:r>
          </a:p>
        </p:txBody>
      </p:sp>
    </p:spTree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 animBg="1"/>
      <p:bldP spid="16387" grpId="0" animBg="1"/>
      <p:bldP spid="16388" grpId="0" animBg="1"/>
      <p:bldP spid="16389" grpId="0" animBg="1"/>
      <p:bldP spid="16390" grpId="0" animBg="1"/>
      <p:bldP spid="16395" grpId="0" bldLvl="0" animBg="1"/>
      <p:bldP spid="16396" grpId="0" animBg="1"/>
      <p:bldP spid="16397" grpId="0" animBg="1"/>
      <p:bldP spid="164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altLang="en-US">
                <a:latin typeface="Arial" panose="020B0604020202020204" pitchFamily="34" charset="0"/>
              </a:rPr>
              <a:t>Page </a:t>
            </a:r>
            <a:r>
              <a:rPr lang="de-DE" altLang="en-US">
                <a:latin typeface="Arial" panose="020B0604020202020204" pitchFamily="34" charset="0"/>
                <a:sym typeface="MS UI Gothic" panose="020B0600070205080204" pitchFamily="34" charset="-128"/>
              </a:rPr>
              <a:t></a:t>
            </a:r>
            <a:r>
              <a:rPr lang="de-DE" altLang="en-US">
                <a:latin typeface="Arial" panose="020B0604020202020204" pitchFamily="34" charset="0"/>
              </a:rPr>
              <a:t> </a:t>
            </a:r>
            <a:fld id="{ACA5B619-A914-4FAF-9BEF-F72058CADAC1}" type="slidenum">
              <a:rPr lang="zh-CN" altLang="en-US" smtClean="0">
                <a:latin typeface="Arial" panose="020B0604020202020204" pitchFamily="34" charset="0"/>
              </a:rPr>
              <a:t>5</a:t>
            </a:fld>
            <a:endParaRPr lang="en-US" altLang="zh-CN">
              <a:latin typeface="Arial" panose="020B0604020202020204" pitchFamily="34" charset="0"/>
            </a:endParaRPr>
          </a:p>
        </p:txBody>
      </p:sp>
      <p:grpSp>
        <p:nvGrpSpPr>
          <p:cNvPr id="2" name="Group 2"/>
          <p:cNvGrpSpPr/>
          <p:nvPr/>
        </p:nvGrpSpPr>
        <p:grpSpPr bwMode="auto">
          <a:xfrm>
            <a:off x="513174" y="1905921"/>
            <a:ext cx="2904396" cy="864122"/>
            <a:chOff x="-13" y="-22"/>
            <a:chExt cx="1533" cy="562"/>
          </a:xfrm>
        </p:grpSpPr>
        <p:sp>
          <p:nvSpPr>
            <p:cNvPr id="11290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1520" cy="540"/>
            </a:xfrm>
            <a:prstGeom prst="roundRect">
              <a:avLst>
                <a:gd name="adj" fmla="val 13125"/>
              </a:avLst>
            </a:prstGeom>
            <a:solidFill>
              <a:schemeClr val="accent2"/>
            </a:solidFill>
            <a:ln w="3175">
              <a:solidFill>
                <a:srgbClr val="1C1C1C">
                  <a:alpha val="56862"/>
                </a:srgbClr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91" name="AutoShape 4"/>
            <p:cNvSpPr>
              <a:spLocks noChangeArrowheads="1"/>
            </p:cNvSpPr>
            <p:nvPr/>
          </p:nvSpPr>
          <p:spPr bwMode="auto">
            <a:xfrm rot="10800000">
              <a:off x="28" y="-22"/>
              <a:ext cx="1468" cy="302"/>
            </a:xfrm>
            <a:prstGeom prst="roundRect">
              <a:avLst>
                <a:gd name="adj" fmla="val 13042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59000"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92" name="Text Box 5"/>
            <p:cNvSpPr txBox="1">
              <a:spLocks noChangeArrowheads="1"/>
            </p:cNvSpPr>
            <p:nvPr/>
          </p:nvSpPr>
          <p:spPr bwMode="auto">
            <a:xfrm>
              <a:off x="-13" y="122"/>
              <a:ext cx="1524" cy="2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lvl="0"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F8F8F8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企业 </a:t>
              </a:r>
              <a:r>
                <a:rPr lang="zh-CN" altLang="en-US" sz="3200" i="0" dirty="0">
                  <a:solidFill>
                    <a:srgbClr val="F8F8F8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定位</a:t>
              </a:r>
              <a:endParaRPr lang="zh-CN" altLang="en-US" sz="3200" b="1" i="0" dirty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11270" name="Rectangle 14"/>
          <p:cNvSpPr>
            <a:spLocks noGrp="1" noChangeArrowheads="1"/>
          </p:cNvSpPr>
          <p:nvPr>
            <p:ph type="title"/>
          </p:nvPr>
        </p:nvSpPr>
        <p:spPr>
          <a:xfrm>
            <a:off x="468313" y="315913"/>
            <a:ext cx="1655415" cy="592137"/>
          </a:xfrm>
        </p:spPr>
        <p:txBody>
          <a:bodyPr/>
          <a:lstStyle/>
          <a:p>
            <a:pPr eaLnBrk="1" hangingPunct="1"/>
            <a:r>
              <a:rPr lang="zh-CN" altLang="en-US" sz="48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华文琥珀" panose="02010800040101010101" charset="-122"/>
                <a:ea typeface="华文琥珀" panose="02010800040101010101" charset="-122"/>
              </a:rPr>
              <a:t>定位</a:t>
            </a:r>
          </a:p>
        </p:txBody>
      </p:sp>
      <p:sp>
        <p:nvSpPr>
          <p:cNvPr id="9241" name="AutoShape 25"/>
          <p:cNvSpPr>
            <a:spLocks noChangeArrowheads="1"/>
          </p:cNvSpPr>
          <p:nvPr/>
        </p:nvSpPr>
        <p:spPr bwMode="auto">
          <a:xfrm>
            <a:off x="479425" y="2924944"/>
            <a:ext cx="2938145" cy="3480436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7842"/>
              </a:srgbClr>
            </a:solidFill>
            <a:round/>
          </a:ln>
        </p:spPr>
        <p:txBody>
          <a:bodyPr/>
          <a:lstStyle/>
          <a:p>
            <a:pPr lvl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i="0" dirty="0">
                <a:latin typeface="+mn-ea"/>
                <a:ea typeface="+mn-ea"/>
                <a:sym typeface="微软雅黑" panose="020B0503020204020204" charset="-122"/>
              </a:rPr>
              <a:t>1</a:t>
            </a:r>
            <a:r>
              <a:rPr lang="zh-CN" altLang="en-US" sz="2000" i="0" dirty="0">
                <a:latin typeface="+mn-ea"/>
                <a:ea typeface="+mn-ea"/>
                <a:sym typeface="微软雅黑" panose="020B0503020204020204" charset="-122"/>
              </a:rPr>
              <a:t>二手商品的交换 。</a:t>
            </a:r>
            <a:endParaRPr lang="zh-CN" altLang="en-US" sz="2000" i="0" dirty="0">
              <a:solidFill>
                <a:schemeClr val="tx1"/>
              </a:solidFill>
              <a:latin typeface="+mn-ea"/>
              <a:ea typeface="+mn-ea"/>
              <a:sym typeface="微软雅黑" panose="020B0503020204020204" charset="-122"/>
            </a:endParaRPr>
          </a:p>
          <a:p>
            <a:pPr lvl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2000" i="0" dirty="0">
              <a:solidFill>
                <a:schemeClr val="tx1"/>
              </a:solidFill>
              <a:latin typeface="+mn-ea"/>
              <a:ea typeface="+mn-ea"/>
              <a:sym typeface="微软雅黑" panose="020B0503020204020204" charset="-122"/>
            </a:endParaRPr>
          </a:p>
          <a:p>
            <a:pPr lv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i="0" dirty="0">
                <a:solidFill>
                  <a:schemeClr val="tx1"/>
                </a:solidFill>
                <a:latin typeface="+mn-ea"/>
                <a:ea typeface="+mn-ea"/>
                <a:sym typeface="微软雅黑" panose="020B0503020204020204" charset="-122"/>
              </a:rPr>
              <a:t>2</a:t>
            </a:r>
            <a:r>
              <a:rPr lang="zh-CN" altLang="en-US" sz="2000" i="0" dirty="0">
                <a:solidFill>
                  <a:schemeClr val="tx1"/>
                </a:solidFill>
                <a:latin typeface="+mn-ea"/>
                <a:ea typeface="+mn-ea"/>
                <a:sym typeface="微软雅黑" panose="020B0503020204020204" charset="-122"/>
              </a:rPr>
              <a:t>产品主要面向学生。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2000" i="0" dirty="0">
              <a:solidFill>
                <a:schemeClr val="tx1"/>
              </a:solidFill>
              <a:latin typeface="+mn-ea"/>
              <a:ea typeface="+mn-ea"/>
              <a:sym typeface="微软雅黑" panose="020B0503020204020204" charset="-122"/>
            </a:endParaRPr>
          </a:p>
          <a:p>
            <a:pPr lv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i="0" dirty="0">
                <a:solidFill>
                  <a:schemeClr val="tx1"/>
                </a:solidFill>
                <a:latin typeface="+mn-ea"/>
                <a:ea typeface="+mn-ea"/>
                <a:sym typeface="微软雅黑" panose="020B0503020204020204" charset="-122"/>
              </a:rPr>
              <a:t>3</a:t>
            </a:r>
            <a:r>
              <a:rPr lang="zh-CN" altLang="en-US" sz="2000" i="0" dirty="0">
                <a:solidFill>
                  <a:schemeClr val="tx1"/>
                </a:solidFill>
                <a:latin typeface="+mn-ea"/>
                <a:ea typeface="+mn-ea"/>
                <a:sym typeface="微软雅黑" panose="020B0503020204020204" charset="-122"/>
              </a:rPr>
              <a:t>企业产品价格低廉，可用自己的物品交换。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2400" i="0" dirty="0">
              <a:solidFill>
                <a:schemeClr val="tx1"/>
              </a:solidFill>
              <a:latin typeface="+mn-ea"/>
              <a:ea typeface="+mn-ea"/>
              <a:sym typeface="微软雅黑" panose="020B0503020204020204" charset="-122"/>
            </a:endParaRPr>
          </a:p>
        </p:txBody>
      </p:sp>
      <p:sp>
        <p:nvSpPr>
          <p:cNvPr id="9242" name="AutoShape 26"/>
          <p:cNvSpPr>
            <a:spLocks noChangeArrowheads="1"/>
          </p:cNvSpPr>
          <p:nvPr/>
        </p:nvSpPr>
        <p:spPr bwMode="auto">
          <a:xfrm>
            <a:off x="5726430" y="2924944"/>
            <a:ext cx="3210560" cy="3888432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67842"/>
              </a:srgbClr>
            </a:solidFill>
            <a:round/>
          </a:ln>
        </p:spPr>
        <p:txBody>
          <a:bodyPr/>
          <a:lstStyle/>
          <a:p>
            <a:pPr lv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i="0" dirty="0">
                <a:solidFill>
                  <a:schemeClr val="tx1"/>
                </a:solidFill>
                <a:latin typeface="+mn-ea"/>
                <a:ea typeface="+mn-ea"/>
                <a:sym typeface="微软雅黑" panose="020B0503020204020204" charset="-122"/>
              </a:rPr>
              <a:t>时尚娱乐：挂饰 手表 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i="0" dirty="0">
                <a:solidFill>
                  <a:schemeClr val="tx1"/>
                </a:solidFill>
                <a:latin typeface="+mn-ea"/>
                <a:ea typeface="+mn-ea"/>
                <a:sym typeface="微软雅黑" panose="020B0503020204020204" charset="-122"/>
              </a:rPr>
              <a:t>时尚衣服帽子等 。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2000" i="0" dirty="0">
              <a:solidFill>
                <a:schemeClr val="tx1"/>
              </a:solidFill>
              <a:latin typeface="+mn-ea"/>
              <a:ea typeface="+mn-ea"/>
              <a:sym typeface="微软雅黑" panose="020B0503020204020204" charset="-122"/>
            </a:endParaRPr>
          </a:p>
          <a:p>
            <a:pPr lv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i="0" dirty="0">
                <a:solidFill>
                  <a:schemeClr val="tx1"/>
                </a:solidFill>
                <a:latin typeface="+mn-ea"/>
                <a:ea typeface="+mn-ea"/>
                <a:sym typeface="微软雅黑" panose="020B0503020204020204" charset="-122"/>
              </a:rPr>
              <a:t>运动休闲：健身器材 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i="0" dirty="0">
                <a:solidFill>
                  <a:schemeClr val="tx1"/>
                </a:solidFill>
                <a:latin typeface="+mn-ea"/>
                <a:ea typeface="+mn-ea"/>
                <a:sym typeface="微软雅黑" panose="020B0503020204020204" charset="-122"/>
              </a:rPr>
              <a:t>体育用品等 。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2000" i="0" dirty="0">
              <a:solidFill>
                <a:schemeClr val="tx1"/>
              </a:solidFill>
              <a:latin typeface="+mn-ea"/>
              <a:ea typeface="+mn-ea"/>
              <a:sym typeface="微软雅黑" panose="020B0503020204020204" charset="-122"/>
            </a:endParaRPr>
          </a:p>
          <a:p>
            <a:pPr lv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i="0" dirty="0">
                <a:solidFill>
                  <a:schemeClr val="tx1"/>
                </a:solidFill>
                <a:latin typeface="+mn-ea"/>
                <a:ea typeface="+mn-ea"/>
                <a:sym typeface="微软雅黑" panose="020B0503020204020204" charset="-122"/>
              </a:rPr>
              <a:t>创意饰品：一些创意性的生活用品或</a:t>
            </a:r>
            <a:r>
              <a:rPr lang="zh-CN" altLang="en-US" sz="2000" i="0" dirty="0">
                <a:latin typeface="+mn-ea"/>
                <a:ea typeface="+mn-ea"/>
                <a:sym typeface="微软雅黑" panose="020B0503020204020204" charset="-122"/>
              </a:rPr>
              <a:t>装饰</a:t>
            </a:r>
            <a:r>
              <a:rPr lang="zh-CN" altLang="en-US" sz="2000" i="0" dirty="0">
                <a:solidFill>
                  <a:schemeClr val="tx1"/>
                </a:solidFill>
                <a:latin typeface="+mn-ea"/>
                <a:ea typeface="+mn-ea"/>
                <a:sym typeface="微软雅黑" panose="020B0503020204020204" charset="-122"/>
              </a:rPr>
              <a:t>摆设</a:t>
            </a:r>
            <a:r>
              <a:rPr lang="zh-CN" altLang="en-US" sz="2000" i="0" dirty="0">
                <a:latin typeface="+mn-ea"/>
                <a:ea typeface="+mn-ea"/>
                <a:sym typeface="微软雅黑" panose="020B0503020204020204" charset="-122"/>
              </a:rPr>
              <a:t>。</a:t>
            </a:r>
            <a:endParaRPr lang="zh-CN" altLang="en-US" sz="2000" i="0" dirty="0">
              <a:solidFill>
                <a:schemeClr val="tx1"/>
              </a:solidFill>
              <a:latin typeface="+mn-ea"/>
              <a:ea typeface="+mn-ea"/>
              <a:sym typeface="微软雅黑" panose="020B0503020204020204" charset="-122"/>
            </a:endParaRPr>
          </a:p>
        </p:txBody>
      </p:sp>
      <p:grpSp>
        <p:nvGrpSpPr>
          <p:cNvPr id="7" name="Group 2"/>
          <p:cNvGrpSpPr/>
          <p:nvPr/>
        </p:nvGrpSpPr>
        <p:grpSpPr bwMode="auto">
          <a:xfrm>
            <a:off x="5863762" y="1821171"/>
            <a:ext cx="2796196" cy="1012927"/>
            <a:chOff x="-26" y="-82"/>
            <a:chExt cx="1572" cy="627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26" y="5"/>
              <a:ext cx="1520" cy="540"/>
            </a:xfrm>
            <a:prstGeom prst="roundRect">
              <a:avLst>
                <a:gd name="adj" fmla="val 13125"/>
              </a:avLst>
            </a:prstGeom>
            <a:solidFill>
              <a:schemeClr val="accent2"/>
            </a:solidFill>
            <a:ln w="3175">
              <a:solidFill>
                <a:srgbClr val="1C1C1C">
                  <a:alpha val="56862"/>
                </a:srgbClr>
              </a:solidFill>
              <a:round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 rot="10800000">
              <a:off x="52" y="-82"/>
              <a:ext cx="1468" cy="302"/>
            </a:xfrm>
            <a:prstGeom prst="roundRect">
              <a:avLst>
                <a:gd name="adj" fmla="val 13042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59000"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-26" y="84"/>
              <a:ext cx="1524" cy="2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lvl="0">
                <a:buFont typeface="Arial" panose="020B0604020202020204" pitchFamily="34" charset="0"/>
                <a:buNone/>
              </a:pPr>
              <a:r>
                <a:rPr lang="zh-CN" altLang="en-US" sz="3200" i="0" dirty="0">
                  <a:solidFill>
                    <a:srgbClr val="F8F8F8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产品定位</a:t>
              </a:r>
              <a:endParaRPr lang="zh-CN" altLang="en-US" sz="3200" b="1" i="0" dirty="0">
                <a:solidFill>
                  <a:srgbClr val="F8F8F8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30" name="图片 29" descr="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585" y="2545715"/>
            <a:ext cx="2068830" cy="35915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99" y="10982"/>
            <a:ext cx="1759623" cy="1866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325" y="152628"/>
            <a:ext cx="1822338" cy="18722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1270" grpId="0"/>
      <p:bldP spid="9241" grpId="0" bldLvl="0" animBg="1"/>
      <p:bldP spid="924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altLang="en-US">
                <a:latin typeface="Arial" panose="020B0604020202020204" pitchFamily="34" charset="0"/>
              </a:rPr>
              <a:t> </a:t>
            </a:r>
            <a:fld id="{7134A554-7659-4347-9604-E1EFA7716113}" type="slidenum">
              <a:rPr lang="zh-CN" altLang="en-US" smtClean="0">
                <a:latin typeface="Arial" panose="020B0604020202020204" pitchFamily="34" charset="0"/>
              </a:rPr>
              <a:t>6</a:t>
            </a:fld>
            <a:endParaRPr lang="en-US" altLang="zh-CN">
              <a:latin typeface="Arial" panose="020B0604020202020204" pitchFamily="34" charset="0"/>
            </a:endParaRPr>
          </a:p>
        </p:txBody>
      </p:sp>
      <p:grpSp>
        <p:nvGrpSpPr>
          <p:cNvPr id="2" name="Group 2"/>
          <p:cNvGrpSpPr/>
          <p:nvPr/>
        </p:nvGrpSpPr>
        <p:grpSpPr bwMode="auto">
          <a:xfrm>
            <a:off x="1025525" y="3625850"/>
            <a:ext cx="1995488" cy="985838"/>
            <a:chOff x="0" y="0"/>
            <a:chExt cx="1257" cy="621"/>
          </a:xfrm>
        </p:grpSpPr>
        <p:sp>
          <p:nvSpPr>
            <p:cNvPr id="16415" name="AutoShape 3"/>
            <p:cNvSpPr>
              <a:spLocks noChangeArrowheads="1"/>
            </p:cNvSpPr>
            <p:nvPr/>
          </p:nvSpPr>
          <p:spPr bwMode="auto">
            <a:xfrm>
              <a:off x="0" y="192"/>
              <a:ext cx="1257" cy="429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777777">
                    <a:alpha val="59998"/>
                  </a:srgbClr>
                </a:gs>
                <a:gs pos="100000">
                  <a:srgbClr val="4D4D4D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16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1257" cy="429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4D4D4D"/>
                </a:gs>
                <a:gs pos="100000">
                  <a:srgbClr val="777777"/>
                </a:gs>
              </a:gsLst>
              <a:lin ang="2700000" scaled="1"/>
            </a:gradFill>
            <a:ln w="15875">
              <a:solidFill>
                <a:srgbClr val="EAEAEA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6388" name="Rectangle 5"/>
          <p:cNvSpPr>
            <a:spLocks noGrp="1" noChangeArrowheads="1"/>
          </p:cNvSpPr>
          <p:nvPr>
            <p:ph type="title"/>
          </p:nvPr>
        </p:nvSpPr>
        <p:spPr>
          <a:xfrm>
            <a:off x="284162" y="150066"/>
            <a:ext cx="5832475" cy="592137"/>
          </a:xfrm>
        </p:spPr>
        <p:txBody>
          <a:bodyPr/>
          <a:lstStyle/>
          <a:p>
            <a:pPr eaLnBrk="1" hangingPunct="1"/>
            <a:r>
              <a:rPr lang="zh-CN" sz="48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华文琥珀" panose="02010800040101010101" charset="-122"/>
                <a:ea typeface="华文琥珀" panose="02010800040101010101" charset="-122"/>
              </a:rPr>
              <a:t>市场分析</a:t>
            </a:r>
            <a:endParaRPr lang="zh-CN" sz="4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1025525" y="3111500"/>
            <a:ext cx="1995488" cy="681038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rgbClr val="4D4D4D">
                  <a:alpha val="59998"/>
                </a:srgbClr>
              </a:gs>
              <a:gs pos="100000">
                <a:srgbClr val="C0C0C0"/>
              </a:gs>
            </a:gsLst>
            <a:lin ang="2700000" scaled="1"/>
          </a:gradFill>
          <a:ln w="15875">
            <a:solidFill>
              <a:srgbClr val="EAEAEA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Group 7"/>
          <p:cNvGrpSpPr/>
          <p:nvPr/>
        </p:nvGrpSpPr>
        <p:grpSpPr bwMode="auto">
          <a:xfrm>
            <a:off x="1384935" y="2463800"/>
            <a:ext cx="1309370" cy="1466850"/>
            <a:chOff x="0" y="0"/>
            <a:chExt cx="282" cy="753"/>
          </a:xfrm>
        </p:grpSpPr>
        <p:sp>
          <p:nvSpPr>
            <p:cNvPr id="16413" name="WordArt 8"/>
            <p:cNvSpPr>
              <a:spLocks noChangeArrowheads="1" noChangeShapeType="1"/>
            </p:cNvSpPr>
            <p:nvPr/>
          </p:nvSpPr>
          <p:spPr bwMode="auto">
            <a:xfrm>
              <a:off x="0" y="0"/>
              <a:ext cx="282" cy="3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zh-CN" altLang="en-US" sz="4800" b="1" kern="1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华文琥珀" panose="02010800040101010101" charset="-122"/>
                  <a:ea typeface="华文琥珀" panose="02010800040101010101" charset="-122"/>
                  <a:cs typeface="Arial" panose="020B0604020202020204"/>
                </a:rPr>
                <a:t>趋势</a:t>
              </a:r>
            </a:p>
          </p:txBody>
        </p:sp>
        <p:sp>
          <p:nvSpPr>
            <p:cNvPr id="16414" name="WordArt 9"/>
            <p:cNvSpPr>
              <a:spLocks noChangeArrowheads="1" noChangeShapeType="1"/>
            </p:cNvSpPr>
            <p:nvPr/>
          </p:nvSpPr>
          <p:spPr bwMode="auto">
            <a:xfrm flipV="1">
              <a:off x="0" y="381"/>
              <a:ext cx="282" cy="3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2400" b="1" kern="10">
                  <a:ln w="9525">
                    <a:noFill/>
                    <a:round/>
                  </a:ln>
                  <a:gradFill rotWithShape="1">
                    <a:gsLst>
                      <a:gs pos="0">
                        <a:srgbClr val="B2B2B2">
                          <a:alpha val="0"/>
                        </a:srgbClr>
                      </a:gs>
                      <a:gs pos="100000">
                        <a:srgbClr val="EAEAEA">
                          <a:alpha val="20000"/>
                        </a:srgbClr>
                      </a:gs>
                    </a:gsLst>
                    <a:lin ang="5400000" scaled="1"/>
                  </a:gradFill>
                  <a:latin typeface="Arial" panose="020B0604020202020204"/>
                  <a:cs typeface="Arial" panose="020B0604020202020204"/>
                </a:rPr>
                <a:t>2</a:t>
              </a:r>
              <a:endParaRPr lang="zh-CN" altLang="en-US" sz="2400" b="1" kern="10">
                <a:ln w="9525">
                  <a:noFill/>
                  <a:round/>
                </a:ln>
                <a:gradFill rotWithShape="1">
                  <a:gsLst>
                    <a:gs pos="0">
                      <a:srgbClr val="B2B2B2">
                        <a:alpha val="0"/>
                      </a:srgbClr>
                    </a:gs>
                    <a:gs pos="100000">
                      <a:srgbClr val="EAEAEA">
                        <a:alpha val="20000"/>
                      </a:srgbClr>
                    </a:gs>
                  </a:gsLst>
                  <a:lin ang="5400000" scaled="1"/>
                </a:gradFill>
                <a:latin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4" name="Group 10"/>
          <p:cNvGrpSpPr/>
          <p:nvPr/>
        </p:nvGrpSpPr>
        <p:grpSpPr bwMode="auto">
          <a:xfrm>
            <a:off x="3571875" y="3625850"/>
            <a:ext cx="1995488" cy="1071563"/>
            <a:chOff x="0" y="0"/>
            <a:chExt cx="1257" cy="675"/>
          </a:xfrm>
        </p:grpSpPr>
        <p:sp>
          <p:nvSpPr>
            <p:cNvPr id="16411" name="AutoShape 11"/>
            <p:cNvSpPr>
              <a:spLocks noChangeArrowheads="1"/>
            </p:cNvSpPr>
            <p:nvPr/>
          </p:nvSpPr>
          <p:spPr bwMode="auto">
            <a:xfrm>
              <a:off x="0" y="246"/>
              <a:ext cx="1257" cy="429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59998"/>
                  </a:schemeClr>
                </a:gs>
                <a:gs pos="100000">
                  <a:srgbClr val="4D4D4D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48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257" cy="429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5875" cmpd="sng">
              <a:solidFill>
                <a:srgbClr val="EAEAEA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3571875" y="2954217"/>
            <a:ext cx="1995488" cy="681038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chemeClr val="accent2">
                  <a:alpha val="50000"/>
                </a:schemeClr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15875" cmpd="sng">
            <a:solidFill>
              <a:srgbClr val="EAEAEA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auto">
          <a:xfrm>
            <a:off x="3571875" y="2191426"/>
            <a:ext cx="1995488" cy="681038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chemeClr val="accent2">
                  <a:alpha val="20000"/>
                </a:schemeClr>
              </a:gs>
              <a:gs pos="100000">
                <a:schemeClr val="accent1"/>
              </a:gs>
            </a:gsLst>
            <a:lin ang="2700000" scaled="1"/>
          </a:gradFill>
          <a:ln w="15875">
            <a:solidFill>
              <a:srgbClr val="EAEAEA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" name="Group 15"/>
          <p:cNvGrpSpPr/>
          <p:nvPr/>
        </p:nvGrpSpPr>
        <p:grpSpPr bwMode="auto">
          <a:xfrm>
            <a:off x="3733028" y="1157244"/>
            <a:ext cx="1722529" cy="2194603"/>
            <a:chOff x="5" y="-362"/>
            <a:chExt cx="298" cy="1106"/>
          </a:xfrm>
        </p:grpSpPr>
        <p:sp>
          <p:nvSpPr>
            <p:cNvPr id="16409" name="WordArt 16"/>
            <p:cNvSpPr>
              <a:spLocks noChangeArrowheads="1" noChangeShapeType="1"/>
            </p:cNvSpPr>
            <p:nvPr/>
          </p:nvSpPr>
          <p:spPr bwMode="auto">
            <a:xfrm>
              <a:off x="5" y="-362"/>
              <a:ext cx="280" cy="3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zh-CN" altLang="en-US" sz="4800" b="1" kern="1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/>
                  <a:latin typeface="华文琥珀" panose="02010800040101010101" charset="-122"/>
                  <a:ea typeface="华文琥珀" panose="02010800040101010101" charset="-122"/>
                  <a:cs typeface="Arial" panose="020B0604020202020204"/>
                </a:rPr>
                <a:t>机会</a:t>
              </a:r>
            </a:p>
          </p:txBody>
        </p:sp>
        <p:sp>
          <p:nvSpPr>
            <p:cNvPr id="16410" name="WordArt 17"/>
            <p:cNvSpPr>
              <a:spLocks noChangeArrowheads="1" noChangeShapeType="1"/>
            </p:cNvSpPr>
            <p:nvPr/>
          </p:nvSpPr>
          <p:spPr bwMode="auto">
            <a:xfrm flipV="1">
              <a:off x="21" y="372"/>
              <a:ext cx="282" cy="3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2400" b="1" kern="10" dirty="0">
                  <a:ln w="9525">
                    <a:noFill/>
                    <a:round/>
                  </a:ln>
                  <a:gradFill rotWithShape="1">
                    <a:gsLst>
                      <a:gs pos="0">
                        <a:srgbClr val="B2B2B2">
                          <a:alpha val="0"/>
                        </a:srgbClr>
                      </a:gs>
                      <a:gs pos="100000">
                        <a:srgbClr val="EAEAEA">
                          <a:alpha val="20000"/>
                        </a:srgbClr>
                      </a:gs>
                    </a:gsLst>
                    <a:lin ang="5400000" scaled="1"/>
                  </a:gradFill>
                  <a:latin typeface="Arial" panose="020B0604020202020204"/>
                  <a:cs typeface="Arial" panose="020B0604020202020204"/>
                </a:rPr>
                <a:t>1</a:t>
              </a:r>
              <a:endParaRPr lang="zh-CN" altLang="en-US" sz="2400" b="1" kern="10" dirty="0">
                <a:ln w="9525">
                  <a:noFill/>
                  <a:round/>
                </a:ln>
                <a:gradFill rotWithShape="1">
                  <a:gsLst>
                    <a:gs pos="0">
                      <a:srgbClr val="B2B2B2">
                        <a:alpha val="0"/>
                      </a:srgbClr>
                    </a:gs>
                    <a:gs pos="100000">
                      <a:srgbClr val="EAEAEA">
                        <a:alpha val="20000"/>
                      </a:srgbClr>
                    </a:gs>
                  </a:gsLst>
                  <a:lin ang="5400000" scaled="1"/>
                </a:gradFill>
                <a:latin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Group 18"/>
          <p:cNvGrpSpPr/>
          <p:nvPr/>
        </p:nvGrpSpPr>
        <p:grpSpPr bwMode="auto">
          <a:xfrm>
            <a:off x="6189663" y="3625850"/>
            <a:ext cx="1998662" cy="985838"/>
            <a:chOff x="0" y="0"/>
            <a:chExt cx="1259" cy="621"/>
          </a:xfrm>
        </p:grpSpPr>
        <p:sp>
          <p:nvSpPr>
            <p:cNvPr id="16407" name="AutoShape 19"/>
            <p:cNvSpPr>
              <a:spLocks noChangeArrowheads="1"/>
            </p:cNvSpPr>
            <p:nvPr/>
          </p:nvSpPr>
          <p:spPr bwMode="auto">
            <a:xfrm>
              <a:off x="2" y="192"/>
              <a:ext cx="1257" cy="429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777777">
                    <a:alpha val="59998"/>
                  </a:srgbClr>
                </a:gs>
                <a:gs pos="100000">
                  <a:srgbClr val="4D4D4D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08" name="AutoShape 20"/>
            <p:cNvSpPr>
              <a:spLocks noChangeArrowheads="1"/>
            </p:cNvSpPr>
            <p:nvPr/>
          </p:nvSpPr>
          <p:spPr bwMode="auto">
            <a:xfrm>
              <a:off x="0" y="0"/>
              <a:ext cx="1257" cy="429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4D4D4D"/>
                </a:gs>
                <a:gs pos="100000">
                  <a:srgbClr val="777777"/>
                </a:gs>
              </a:gsLst>
              <a:lin ang="2700000" scaled="1"/>
            </a:gradFill>
            <a:ln w="15875">
              <a:solidFill>
                <a:srgbClr val="EAEAEA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21"/>
          <p:cNvGrpSpPr/>
          <p:nvPr/>
        </p:nvGrpSpPr>
        <p:grpSpPr bwMode="auto">
          <a:xfrm>
            <a:off x="6443980" y="2967355"/>
            <a:ext cx="1448435" cy="1493520"/>
            <a:chOff x="0" y="0"/>
            <a:chExt cx="282" cy="753"/>
          </a:xfrm>
        </p:grpSpPr>
        <p:sp>
          <p:nvSpPr>
            <p:cNvPr id="16405" name="WordArt 22"/>
            <p:cNvSpPr>
              <a:spLocks noChangeArrowheads="1" noChangeShapeType="1"/>
            </p:cNvSpPr>
            <p:nvPr/>
          </p:nvSpPr>
          <p:spPr bwMode="auto">
            <a:xfrm>
              <a:off x="0" y="0"/>
              <a:ext cx="282" cy="3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zh-CN" altLang="en-US" sz="4800" b="1" kern="1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华文琥珀" panose="02010800040101010101" charset="-122"/>
                  <a:ea typeface="华文琥珀" panose="02010800040101010101" charset="-122"/>
                  <a:cs typeface="Arial" panose="020B0604020202020204"/>
                </a:rPr>
                <a:t>规模</a:t>
              </a:r>
            </a:p>
          </p:txBody>
        </p:sp>
        <p:sp>
          <p:nvSpPr>
            <p:cNvPr id="16406" name="WordArt 23"/>
            <p:cNvSpPr>
              <a:spLocks noChangeArrowheads="1" noChangeShapeType="1"/>
            </p:cNvSpPr>
            <p:nvPr/>
          </p:nvSpPr>
          <p:spPr bwMode="auto">
            <a:xfrm flipV="1">
              <a:off x="0" y="381"/>
              <a:ext cx="282" cy="3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2400" b="1" kern="10">
                  <a:ln w="9525">
                    <a:noFill/>
                    <a:round/>
                  </a:ln>
                  <a:gradFill rotWithShape="1">
                    <a:gsLst>
                      <a:gs pos="0">
                        <a:srgbClr val="B2B2B2">
                          <a:alpha val="0"/>
                        </a:srgbClr>
                      </a:gs>
                      <a:gs pos="100000">
                        <a:srgbClr val="EAEAEA">
                          <a:alpha val="20000"/>
                        </a:srgbClr>
                      </a:gs>
                    </a:gsLst>
                    <a:lin ang="5400000" scaled="1"/>
                  </a:gradFill>
                  <a:latin typeface="Arial" panose="020B0604020202020204"/>
                  <a:cs typeface="Arial" panose="020B0604020202020204"/>
                </a:rPr>
                <a:t>3</a:t>
              </a:r>
              <a:endParaRPr lang="zh-CN" altLang="en-US" sz="2400" b="1" kern="10">
                <a:ln w="9525">
                  <a:noFill/>
                  <a:round/>
                </a:ln>
                <a:gradFill rotWithShape="1">
                  <a:gsLst>
                    <a:gs pos="0">
                      <a:srgbClr val="B2B2B2">
                        <a:alpha val="0"/>
                      </a:srgbClr>
                    </a:gs>
                    <a:gs pos="100000">
                      <a:srgbClr val="EAEAEA">
                        <a:alpha val="20000"/>
                      </a:srgbClr>
                    </a:gs>
                  </a:gsLst>
                  <a:lin ang="5400000" scaled="1"/>
                </a:gradFill>
                <a:latin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3200400" y="4149725"/>
            <a:ext cx="0" cy="915988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>
            <a:off x="5842000" y="4149725"/>
            <a:ext cx="0" cy="915988"/>
          </a:xfrm>
          <a:prstGeom prst="line">
            <a:avLst/>
          </a:prstGeom>
          <a:noFill/>
          <a:ln w="3175">
            <a:solidFill>
              <a:srgbClr val="969696"/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884555" y="4460558"/>
            <a:ext cx="2136775" cy="1188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i="0" dirty="0">
                <a:solidFill>
                  <a:schemeClr val="tx1"/>
                </a:solidFill>
                <a:latin typeface="+mn-ea"/>
                <a:ea typeface="+mn-ea"/>
                <a:sym typeface="微软雅黑" panose="020B0503020204020204" charset="-122"/>
              </a:rPr>
              <a:t>“分享“共鸣”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i="0" dirty="0">
                <a:solidFill>
                  <a:schemeClr val="tx1"/>
                </a:solidFill>
                <a:latin typeface="+mn-ea"/>
                <a:ea typeface="+mn-ea"/>
                <a:sym typeface="微软雅黑" panose="020B0503020204020204" charset="-122"/>
              </a:rPr>
              <a:t>搭建交易纽带</a:t>
            </a:r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3290570" y="4697730"/>
            <a:ext cx="2647315" cy="1188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i="0" dirty="0">
                <a:solidFill>
                  <a:schemeClr val="tx1"/>
                </a:solidFill>
                <a:latin typeface="+mn-ea"/>
                <a:ea typeface="+mn-ea"/>
                <a:sym typeface="微软雅黑" panose="020B0503020204020204" charset="-122"/>
              </a:rPr>
              <a:t>1.</a:t>
            </a:r>
            <a:r>
              <a:rPr lang="zh-CN" altLang="en-US" sz="2400" b="1" i="0" dirty="0">
                <a:solidFill>
                  <a:schemeClr val="tx1"/>
                </a:solidFill>
                <a:latin typeface="+mn-ea"/>
                <a:ea typeface="+mn-ea"/>
                <a:sym typeface="微软雅黑" panose="020B0503020204020204" charset="-122"/>
              </a:rPr>
              <a:t>经济实惠；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i="0" dirty="0">
                <a:solidFill>
                  <a:schemeClr val="tx1"/>
                </a:solidFill>
                <a:latin typeface="+mn-ea"/>
                <a:ea typeface="+mn-ea"/>
                <a:sym typeface="微软雅黑" panose="020B0503020204020204" charset="-122"/>
              </a:rPr>
              <a:t>2.</a:t>
            </a:r>
            <a:r>
              <a:rPr lang="zh-CN" altLang="en-US" sz="2400" b="1" i="0" dirty="0">
                <a:solidFill>
                  <a:schemeClr val="tx1"/>
                </a:solidFill>
                <a:latin typeface="+mn-ea"/>
                <a:ea typeface="+mn-ea"/>
                <a:sym typeface="微软雅黑" panose="020B0503020204020204" charset="-122"/>
              </a:rPr>
              <a:t>环保、节约能源</a:t>
            </a:r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6193155" y="4460875"/>
            <a:ext cx="2482215" cy="228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indent="0" algn="l">
              <a:lnSpc>
                <a:spcPct val="120000"/>
              </a:lnSpc>
              <a:buFontTx/>
              <a:buNone/>
            </a:pPr>
            <a:r>
              <a:rPr lang="en-US" altLang="zh-CN" sz="2000" b="1" i="0" dirty="0">
                <a:solidFill>
                  <a:schemeClr val="tx1"/>
                </a:solidFill>
                <a:latin typeface="+mn-ea"/>
                <a:ea typeface="+mn-ea"/>
                <a:sym typeface="微软雅黑" panose="020B0503020204020204" charset="-122"/>
              </a:rPr>
              <a:t>    1.</a:t>
            </a:r>
            <a:r>
              <a:rPr lang="zh-CN" altLang="en-US" sz="2000" b="1" i="0" dirty="0">
                <a:solidFill>
                  <a:schemeClr val="tx1"/>
                </a:solidFill>
                <a:latin typeface="+mn-ea"/>
                <a:ea typeface="+mn-ea"/>
                <a:sym typeface="微软雅黑" panose="020B0503020204020204" charset="-122"/>
              </a:rPr>
              <a:t>目标市场前期只有工贸校园以及广科校园学生</a:t>
            </a:r>
            <a:r>
              <a:rPr lang="en-US" altLang="zh-CN" sz="2000" b="1" i="0" dirty="0">
                <a:solidFill>
                  <a:schemeClr val="tx1"/>
                </a:solidFill>
                <a:latin typeface="+mn-ea"/>
                <a:ea typeface="+mn-ea"/>
                <a:sym typeface="微软雅黑" panose="020B0503020204020204" charset="-122"/>
              </a:rPr>
              <a:t>;</a:t>
            </a:r>
          </a:p>
          <a:p>
            <a:pPr marL="0" indent="0" algn="l">
              <a:lnSpc>
                <a:spcPct val="120000"/>
              </a:lnSpc>
              <a:buFontTx/>
              <a:buNone/>
            </a:pPr>
            <a:r>
              <a:rPr lang="en-US" altLang="zh-CN" sz="2000" b="1" i="0" dirty="0">
                <a:solidFill>
                  <a:schemeClr val="tx1"/>
                </a:solidFill>
                <a:latin typeface="+mn-ea"/>
                <a:ea typeface="+mn-ea"/>
                <a:sym typeface="微软雅黑" panose="020B0503020204020204" charset="-122"/>
              </a:rPr>
              <a:t>   2. </a:t>
            </a:r>
            <a:r>
              <a:rPr lang="zh-CN" altLang="en-US" sz="2000" b="1" i="0" dirty="0">
                <a:solidFill>
                  <a:schemeClr val="tx1"/>
                </a:solidFill>
                <a:latin typeface="+mn-ea"/>
                <a:ea typeface="+mn-ea"/>
                <a:sym typeface="微软雅黑" panose="020B0503020204020204" charset="-122"/>
              </a:rPr>
              <a:t>后期是高校校园平台</a:t>
            </a:r>
          </a:p>
          <a:p>
            <a:pPr marL="263525" indent="-263525" algn="l">
              <a:lnSpc>
                <a:spcPct val="120000"/>
              </a:lnSpc>
              <a:buFontTx/>
              <a:buChar char="•"/>
            </a:pPr>
            <a:endParaRPr lang="zh-CN" altLang="en-US" sz="2000" b="1" i="0" dirty="0">
              <a:solidFill>
                <a:schemeClr val="tx1"/>
              </a:solidFill>
              <a:latin typeface="+mn-ea"/>
              <a:ea typeface="+mn-ea"/>
              <a:sym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2131" b="14116"/>
          <a:stretch/>
        </p:blipFill>
        <p:spPr>
          <a:xfrm>
            <a:off x="5471155" y="747276"/>
            <a:ext cx="1543965" cy="1465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4342" grpId="0" animBg="1"/>
      <p:bldP spid="14349" grpId="0" animBg="1"/>
      <p:bldP spid="14350" grpId="0" animBg="1"/>
      <p:bldP spid="14360" grpId="0" animBg="1"/>
      <p:bldP spid="14364" grpId="0" animBg="1"/>
      <p:bldP spid="14365" grpId="0"/>
      <p:bldP spid="14366" grpId="0"/>
      <p:bldP spid="143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sz="48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华文琥珀" panose="02010800040101010101" charset="-122"/>
                <a:ea typeface="华文琥珀" panose="02010800040101010101" charset="-122"/>
              </a:rPr>
              <a:t>客户需求</a:t>
            </a:r>
          </a:p>
        </p:txBody>
      </p:sp>
      <p:grpSp>
        <p:nvGrpSpPr>
          <p:cNvPr id="122" name="Group 2"/>
          <p:cNvGrpSpPr/>
          <p:nvPr/>
        </p:nvGrpSpPr>
        <p:grpSpPr bwMode="auto">
          <a:xfrm>
            <a:off x="773689" y="4605897"/>
            <a:ext cx="3758427" cy="1180557"/>
            <a:chOff x="0" y="0"/>
            <a:chExt cx="4354" cy="992"/>
          </a:xfrm>
        </p:grpSpPr>
        <p:sp>
          <p:nvSpPr>
            <p:cNvPr id="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354" cy="809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4" name="Line 4"/>
            <p:cNvSpPr>
              <a:spLocks noChangeShapeType="1"/>
            </p:cNvSpPr>
            <p:nvPr/>
          </p:nvSpPr>
          <p:spPr bwMode="auto">
            <a:xfrm>
              <a:off x="0" y="809"/>
              <a:ext cx="4354" cy="0"/>
            </a:xfrm>
            <a:prstGeom prst="line">
              <a:avLst/>
            </a:prstGeom>
            <a:noFill/>
            <a:ln w="19050" cmpd="sng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AutoShape 5"/>
            <p:cNvSpPr>
              <a:spLocks noChangeArrowheads="1"/>
            </p:cNvSpPr>
            <p:nvPr/>
          </p:nvSpPr>
          <p:spPr bwMode="auto">
            <a:xfrm>
              <a:off x="0" y="811"/>
              <a:ext cx="4354" cy="181"/>
            </a:xfrm>
            <a:custGeom>
              <a:avLst/>
              <a:gdLst>
                <a:gd name="G0" fmla="+- 1072 0 0"/>
                <a:gd name="G1" fmla="+- 21600 0 1072"/>
                <a:gd name="G2" fmla="*/ 1072 1 2"/>
                <a:gd name="G3" fmla="+- 21600 0 G2"/>
                <a:gd name="G4" fmla="+/ 1072 21600 2"/>
                <a:gd name="G5" fmla="+/ G1 0 2"/>
                <a:gd name="G6" fmla="*/ 21600 21600 1072"/>
                <a:gd name="G7" fmla="*/ G6 1 2"/>
                <a:gd name="G8" fmla="+- 21600 0 G7"/>
                <a:gd name="G9" fmla="*/ 21600 1 2"/>
                <a:gd name="G10" fmla="+- 1072 0 G9"/>
                <a:gd name="G11" fmla="?: G10 G8 0"/>
                <a:gd name="G12" fmla="?: G10 G7 21600"/>
                <a:gd name="T0" fmla="*/ 21064 w 21600"/>
                <a:gd name="T1" fmla="*/ 10800 h 21600"/>
                <a:gd name="T2" fmla="*/ 10800 w 21600"/>
                <a:gd name="T3" fmla="*/ 21600 h 21600"/>
                <a:gd name="T4" fmla="*/ 536 w 21600"/>
                <a:gd name="T5" fmla="*/ 10800 h 21600"/>
                <a:gd name="T6" fmla="*/ 10800 w 21600"/>
                <a:gd name="T7" fmla="*/ 0 h 21600"/>
                <a:gd name="T8" fmla="*/ 2336 w 21600"/>
                <a:gd name="T9" fmla="*/ 2336 h 21600"/>
                <a:gd name="T10" fmla="*/ 19264 w 21600"/>
                <a:gd name="T11" fmla="*/ 192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6" name="Group 6"/>
          <p:cNvGrpSpPr/>
          <p:nvPr/>
        </p:nvGrpSpPr>
        <p:grpSpPr bwMode="auto">
          <a:xfrm>
            <a:off x="773689" y="4005056"/>
            <a:ext cx="3758427" cy="575441"/>
            <a:chOff x="0" y="0"/>
            <a:chExt cx="1497" cy="998"/>
          </a:xfrm>
        </p:grpSpPr>
        <p:sp>
          <p:nvSpPr>
            <p:cNvPr id="127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1497" cy="809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8" name="AutoShape 8"/>
            <p:cNvSpPr>
              <a:spLocks noChangeArrowheads="1"/>
            </p:cNvSpPr>
            <p:nvPr/>
          </p:nvSpPr>
          <p:spPr bwMode="auto">
            <a:xfrm>
              <a:off x="0" y="817"/>
              <a:ext cx="1497" cy="181"/>
            </a:xfrm>
            <a:custGeom>
              <a:avLst/>
              <a:gdLst>
                <a:gd name="G0" fmla="+- 1072 0 0"/>
                <a:gd name="G1" fmla="+- 21600 0 1072"/>
                <a:gd name="G2" fmla="*/ 1072 1 2"/>
                <a:gd name="G3" fmla="+- 21600 0 G2"/>
                <a:gd name="G4" fmla="+/ 1072 21600 2"/>
                <a:gd name="G5" fmla="+/ G1 0 2"/>
                <a:gd name="G6" fmla="*/ 21600 21600 1072"/>
                <a:gd name="G7" fmla="*/ G6 1 2"/>
                <a:gd name="G8" fmla="+- 21600 0 G7"/>
                <a:gd name="G9" fmla="*/ 21600 1 2"/>
                <a:gd name="G10" fmla="+- 1072 0 G9"/>
                <a:gd name="G11" fmla="?: G10 G8 0"/>
                <a:gd name="G12" fmla="?: G10 G7 21600"/>
                <a:gd name="T0" fmla="*/ 21064 w 21600"/>
                <a:gd name="T1" fmla="*/ 10800 h 21600"/>
                <a:gd name="T2" fmla="*/ 10800 w 21600"/>
                <a:gd name="T3" fmla="*/ 21600 h 21600"/>
                <a:gd name="T4" fmla="*/ 536 w 21600"/>
                <a:gd name="T5" fmla="*/ 10800 h 21600"/>
                <a:gd name="T6" fmla="*/ 10800 w 21600"/>
                <a:gd name="T7" fmla="*/ 0 h 21600"/>
                <a:gd name="T8" fmla="*/ 2336 w 21600"/>
                <a:gd name="T9" fmla="*/ 2336 h 21600"/>
                <a:gd name="T10" fmla="*/ 19264 w 21600"/>
                <a:gd name="T11" fmla="*/ 192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9" name="Group 9"/>
          <p:cNvGrpSpPr/>
          <p:nvPr/>
        </p:nvGrpSpPr>
        <p:grpSpPr bwMode="auto">
          <a:xfrm>
            <a:off x="4679202" y="4605897"/>
            <a:ext cx="3759717" cy="1180557"/>
            <a:chOff x="0" y="0"/>
            <a:chExt cx="4354" cy="992"/>
          </a:xfrm>
        </p:grpSpPr>
        <p:sp>
          <p:nvSpPr>
            <p:cNvPr id="130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354" cy="809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1" name="Line 11"/>
            <p:cNvSpPr>
              <a:spLocks noChangeShapeType="1"/>
            </p:cNvSpPr>
            <p:nvPr/>
          </p:nvSpPr>
          <p:spPr bwMode="auto">
            <a:xfrm>
              <a:off x="0" y="809"/>
              <a:ext cx="4354" cy="0"/>
            </a:xfrm>
            <a:prstGeom prst="line">
              <a:avLst/>
            </a:prstGeom>
            <a:noFill/>
            <a:ln w="19050" cmpd="sng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" name="AutoShape 12"/>
            <p:cNvSpPr>
              <a:spLocks noChangeArrowheads="1"/>
            </p:cNvSpPr>
            <p:nvPr/>
          </p:nvSpPr>
          <p:spPr bwMode="auto">
            <a:xfrm>
              <a:off x="0" y="811"/>
              <a:ext cx="4354" cy="181"/>
            </a:xfrm>
            <a:custGeom>
              <a:avLst/>
              <a:gdLst>
                <a:gd name="G0" fmla="+- 1072 0 0"/>
                <a:gd name="G1" fmla="+- 21600 0 1072"/>
                <a:gd name="G2" fmla="*/ 1072 1 2"/>
                <a:gd name="G3" fmla="+- 21600 0 G2"/>
                <a:gd name="G4" fmla="+/ 1072 21600 2"/>
                <a:gd name="G5" fmla="+/ G1 0 2"/>
                <a:gd name="G6" fmla="*/ 21600 21600 1072"/>
                <a:gd name="G7" fmla="*/ G6 1 2"/>
                <a:gd name="G8" fmla="+- 21600 0 G7"/>
                <a:gd name="G9" fmla="*/ 21600 1 2"/>
                <a:gd name="G10" fmla="+- 1072 0 G9"/>
                <a:gd name="G11" fmla="?: G10 G8 0"/>
                <a:gd name="G12" fmla="?: G10 G7 21600"/>
                <a:gd name="T0" fmla="*/ 21064 w 21600"/>
                <a:gd name="T1" fmla="*/ 10800 h 21600"/>
                <a:gd name="T2" fmla="*/ 10800 w 21600"/>
                <a:gd name="T3" fmla="*/ 21600 h 21600"/>
                <a:gd name="T4" fmla="*/ 536 w 21600"/>
                <a:gd name="T5" fmla="*/ 10800 h 21600"/>
                <a:gd name="T6" fmla="*/ 10800 w 21600"/>
                <a:gd name="T7" fmla="*/ 0 h 21600"/>
                <a:gd name="T8" fmla="*/ 2336 w 21600"/>
                <a:gd name="T9" fmla="*/ 2336 h 21600"/>
                <a:gd name="T10" fmla="*/ 19264 w 21600"/>
                <a:gd name="T11" fmla="*/ 192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3" name="Group 13"/>
          <p:cNvGrpSpPr/>
          <p:nvPr/>
        </p:nvGrpSpPr>
        <p:grpSpPr bwMode="auto">
          <a:xfrm>
            <a:off x="4679202" y="4030456"/>
            <a:ext cx="3759717" cy="575441"/>
            <a:chOff x="0" y="0"/>
            <a:chExt cx="1497" cy="998"/>
          </a:xfrm>
        </p:grpSpPr>
        <p:sp>
          <p:nvSpPr>
            <p:cNvPr id="134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1497" cy="809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" name="AutoShape 15"/>
            <p:cNvSpPr>
              <a:spLocks noChangeArrowheads="1"/>
            </p:cNvSpPr>
            <p:nvPr/>
          </p:nvSpPr>
          <p:spPr bwMode="auto">
            <a:xfrm>
              <a:off x="0" y="817"/>
              <a:ext cx="1497" cy="181"/>
            </a:xfrm>
            <a:custGeom>
              <a:avLst/>
              <a:gdLst>
                <a:gd name="G0" fmla="+- 1072 0 0"/>
                <a:gd name="G1" fmla="+- 21600 0 1072"/>
                <a:gd name="G2" fmla="*/ 1072 1 2"/>
                <a:gd name="G3" fmla="+- 21600 0 G2"/>
                <a:gd name="G4" fmla="+/ 1072 21600 2"/>
                <a:gd name="G5" fmla="+/ G1 0 2"/>
                <a:gd name="G6" fmla="*/ 21600 21600 1072"/>
                <a:gd name="G7" fmla="*/ G6 1 2"/>
                <a:gd name="G8" fmla="+- 21600 0 G7"/>
                <a:gd name="G9" fmla="*/ 21600 1 2"/>
                <a:gd name="G10" fmla="+- 1072 0 G9"/>
                <a:gd name="G11" fmla="?: G10 G8 0"/>
                <a:gd name="G12" fmla="?: G10 G7 21600"/>
                <a:gd name="T0" fmla="*/ 21064 w 21600"/>
                <a:gd name="T1" fmla="*/ 10800 h 21600"/>
                <a:gd name="T2" fmla="*/ 10800 w 21600"/>
                <a:gd name="T3" fmla="*/ 21600 h 21600"/>
                <a:gd name="T4" fmla="*/ 536 w 21600"/>
                <a:gd name="T5" fmla="*/ 10800 h 21600"/>
                <a:gd name="T6" fmla="*/ 10800 w 21600"/>
                <a:gd name="T7" fmla="*/ 0 h 21600"/>
                <a:gd name="T8" fmla="*/ 2336 w 21600"/>
                <a:gd name="T9" fmla="*/ 2336 h 21600"/>
                <a:gd name="T10" fmla="*/ 19264 w 21600"/>
                <a:gd name="T11" fmla="*/ 192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6" name="Group 16"/>
          <p:cNvGrpSpPr/>
          <p:nvPr/>
        </p:nvGrpSpPr>
        <p:grpSpPr bwMode="auto">
          <a:xfrm>
            <a:off x="771109" y="2615079"/>
            <a:ext cx="3761007" cy="1180556"/>
            <a:chOff x="0" y="0"/>
            <a:chExt cx="4354" cy="992"/>
          </a:xfrm>
        </p:grpSpPr>
        <p:sp>
          <p:nvSpPr>
            <p:cNvPr id="137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4354" cy="809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8" name="Line 18"/>
            <p:cNvSpPr>
              <a:spLocks noChangeShapeType="1"/>
            </p:cNvSpPr>
            <p:nvPr/>
          </p:nvSpPr>
          <p:spPr bwMode="auto">
            <a:xfrm>
              <a:off x="0" y="809"/>
              <a:ext cx="4354" cy="0"/>
            </a:xfrm>
            <a:prstGeom prst="line">
              <a:avLst/>
            </a:prstGeom>
            <a:noFill/>
            <a:ln w="19050" cmpd="sng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" name="AutoShape 19"/>
            <p:cNvSpPr>
              <a:spLocks noChangeArrowheads="1"/>
            </p:cNvSpPr>
            <p:nvPr/>
          </p:nvSpPr>
          <p:spPr bwMode="auto">
            <a:xfrm>
              <a:off x="0" y="811"/>
              <a:ext cx="4354" cy="181"/>
            </a:xfrm>
            <a:custGeom>
              <a:avLst/>
              <a:gdLst>
                <a:gd name="G0" fmla="+- 1072 0 0"/>
                <a:gd name="G1" fmla="+- 21600 0 1072"/>
                <a:gd name="G2" fmla="*/ 1072 1 2"/>
                <a:gd name="G3" fmla="+- 21600 0 G2"/>
                <a:gd name="G4" fmla="+/ 1072 21600 2"/>
                <a:gd name="G5" fmla="+/ G1 0 2"/>
                <a:gd name="G6" fmla="*/ 21600 21600 1072"/>
                <a:gd name="G7" fmla="*/ G6 1 2"/>
                <a:gd name="G8" fmla="+- 21600 0 G7"/>
                <a:gd name="G9" fmla="*/ 21600 1 2"/>
                <a:gd name="G10" fmla="+- 1072 0 G9"/>
                <a:gd name="G11" fmla="?: G10 G8 0"/>
                <a:gd name="G12" fmla="?: G10 G7 21600"/>
                <a:gd name="T0" fmla="*/ 21064 w 21600"/>
                <a:gd name="T1" fmla="*/ 10800 h 21600"/>
                <a:gd name="T2" fmla="*/ 10800 w 21600"/>
                <a:gd name="T3" fmla="*/ 21600 h 21600"/>
                <a:gd name="T4" fmla="*/ 536 w 21600"/>
                <a:gd name="T5" fmla="*/ 10800 h 21600"/>
                <a:gd name="T6" fmla="*/ 10800 w 21600"/>
                <a:gd name="T7" fmla="*/ 0 h 21600"/>
                <a:gd name="T8" fmla="*/ 2336 w 21600"/>
                <a:gd name="T9" fmla="*/ 2336 h 21600"/>
                <a:gd name="T10" fmla="*/ 19264 w 21600"/>
                <a:gd name="T11" fmla="*/ 192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42" name="AutoShape 22"/>
          <p:cNvSpPr>
            <a:spLocks noChangeArrowheads="1"/>
          </p:cNvSpPr>
          <p:nvPr/>
        </p:nvSpPr>
        <p:spPr bwMode="auto">
          <a:xfrm>
            <a:off x="468630" y="2595880"/>
            <a:ext cx="3758565" cy="104775"/>
          </a:xfrm>
          <a:custGeom>
            <a:avLst/>
            <a:gdLst>
              <a:gd name="G0" fmla="+- 1072 0 0"/>
              <a:gd name="G1" fmla="+- 21600 0 1072"/>
              <a:gd name="G2" fmla="*/ 1072 1 2"/>
              <a:gd name="G3" fmla="+- 21600 0 G2"/>
              <a:gd name="G4" fmla="+/ 1072 21600 2"/>
              <a:gd name="G5" fmla="+/ G1 0 2"/>
              <a:gd name="G6" fmla="*/ 21600 21600 1072"/>
              <a:gd name="G7" fmla="*/ G6 1 2"/>
              <a:gd name="G8" fmla="+- 21600 0 G7"/>
              <a:gd name="G9" fmla="*/ 21600 1 2"/>
              <a:gd name="G10" fmla="+- 1072 0 G9"/>
              <a:gd name="G11" fmla="?: G10 G8 0"/>
              <a:gd name="G12" fmla="?: G10 G7 21600"/>
              <a:gd name="T0" fmla="*/ 21064 w 21600"/>
              <a:gd name="T1" fmla="*/ 10800 h 21600"/>
              <a:gd name="T2" fmla="*/ 10800 w 21600"/>
              <a:gd name="T3" fmla="*/ 21600 h 21600"/>
              <a:gd name="T4" fmla="*/ 536 w 21600"/>
              <a:gd name="T5" fmla="*/ 10800 h 21600"/>
              <a:gd name="T6" fmla="*/ 10800 w 21600"/>
              <a:gd name="T7" fmla="*/ 0 h 21600"/>
              <a:gd name="T8" fmla="*/ 2336 w 21600"/>
              <a:gd name="T9" fmla="*/ 2336 h 21600"/>
              <a:gd name="T10" fmla="*/ 19264 w 21600"/>
              <a:gd name="T11" fmla="*/ 192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072" y="21600"/>
                </a:lnTo>
                <a:lnTo>
                  <a:pt x="20528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43" name="Group 23"/>
          <p:cNvGrpSpPr/>
          <p:nvPr/>
        </p:nvGrpSpPr>
        <p:grpSpPr bwMode="auto">
          <a:xfrm>
            <a:off x="4679202" y="2615079"/>
            <a:ext cx="3759717" cy="1180556"/>
            <a:chOff x="0" y="0"/>
            <a:chExt cx="4354" cy="992"/>
          </a:xfrm>
        </p:grpSpPr>
        <p:sp>
          <p:nvSpPr>
            <p:cNvPr id="144" name="Rectangle 24"/>
            <p:cNvSpPr>
              <a:spLocks noChangeArrowheads="1"/>
            </p:cNvSpPr>
            <p:nvPr/>
          </p:nvSpPr>
          <p:spPr bwMode="auto">
            <a:xfrm>
              <a:off x="0" y="0"/>
              <a:ext cx="4354" cy="809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5" name="Line 25"/>
            <p:cNvSpPr>
              <a:spLocks noChangeShapeType="1"/>
            </p:cNvSpPr>
            <p:nvPr/>
          </p:nvSpPr>
          <p:spPr bwMode="auto">
            <a:xfrm>
              <a:off x="0" y="809"/>
              <a:ext cx="4354" cy="0"/>
            </a:xfrm>
            <a:prstGeom prst="line">
              <a:avLst/>
            </a:prstGeom>
            <a:noFill/>
            <a:ln w="19050" cmpd="sng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" name="AutoShape 26"/>
            <p:cNvSpPr>
              <a:spLocks noChangeArrowheads="1"/>
            </p:cNvSpPr>
            <p:nvPr/>
          </p:nvSpPr>
          <p:spPr bwMode="auto">
            <a:xfrm>
              <a:off x="0" y="811"/>
              <a:ext cx="4354" cy="181"/>
            </a:xfrm>
            <a:custGeom>
              <a:avLst/>
              <a:gdLst>
                <a:gd name="G0" fmla="+- 1072 0 0"/>
                <a:gd name="G1" fmla="+- 21600 0 1072"/>
                <a:gd name="G2" fmla="*/ 1072 1 2"/>
                <a:gd name="G3" fmla="+- 21600 0 G2"/>
                <a:gd name="G4" fmla="+/ 1072 21600 2"/>
                <a:gd name="G5" fmla="+/ G1 0 2"/>
                <a:gd name="G6" fmla="*/ 21600 21600 1072"/>
                <a:gd name="G7" fmla="*/ G6 1 2"/>
                <a:gd name="G8" fmla="+- 21600 0 G7"/>
                <a:gd name="G9" fmla="*/ 21600 1 2"/>
                <a:gd name="G10" fmla="+- 1072 0 G9"/>
                <a:gd name="G11" fmla="?: G10 G8 0"/>
                <a:gd name="G12" fmla="?: G10 G7 21600"/>
                <a:gd name="T0" fmla="*/ 21064 w 21600"/>
                <a:gd name="T1" fmla="*/ 10800 h 21600"/>
                <a:gd name="T2" fmla="*/ 10800 w 21600"/>
                <a:gd name="T3" fmla="*/ 21600 h 21600"/>
                <a:gd name="T4" fmla="*/ 536 w 21600"/>
                <a:gd name="T5" fmla="*/ 10800 h 21600"/>
                <a:gd name="T6" fmla="*/ 10800 w 21600"/>
                <a:gd name="T7" fmla="*/ 0 h 21600"/>
                <a:gd name="T8" fmla="*/ 2336 w 21600"/>
                <a:gd name="T9" fmla="*/ 2336 h 21600"/>
                <a:gd name="T10" fmla="*/ 19264 w 21600"/>
                <a:gd name="T11" fmla="*/ 192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7" name="Group 27"/>
          <p:cNvGrpSpPr/>
          <p:nvPr/>
        </p:nvGrpSpPr>
        <p:grpSpPr bwMode="auto">
          <a:xfrm>
            <a:off x="4665867" y="2037713"/>
            <a:ext cx="3759717" cy="576731"/>
            <a:chOff x="0" y="0"/>
            <a:chExt cx="1497" cy="998"/>
          </a:xfrm>
        </p:grpSpPr>
        <p:sp>
          <p:nvSpPr>
            <p:cNvPr id="148" name="Rectangle 28"/>
            <p:cNvSpPr>
              <a:spLocks noChangeArrowheads="1"/>
            </p:cNvSpPr>
            <p:nvPr/>
          </p:nvSpPr>
          <p:spPr bwMode="auto">
            <a:xfrm>
              <a:off x="0" y="0"/>
              <a:ext cx="1497" cy="809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9" name="AutoShape 29"/>
            <p:cNvSpPr>
              <a:spLocks noChangeArrowheads="1"/>
            </p:cNvSpPr>
            <p:nvPr/>
          </p:nvSpPr>
          <p:spPr bwMode="auto">
            <a:xfrm>
              <a:off x="0" y="817"/>
              <a:ext cx="1497" cy="181"/>
            </a:xfrm>
            <a:custGeom>
              <a:avLst/>
              <a:gdLst>
                <a:gd name="G0" fmla="+- 1072 0 0"/>
                <a:gd name="G1" fmla="+- 21600 0 1072"/>
                <a:gd name="G2" fmla="*/ 1072 1 2"/>
                <a:gd name="G3" fmla="+- 21600 0 G2"/>
                <a:gd name="G4" fmla="+/ 1072 21600 2"/>
                <a:gd name="G5" fmla="+/ G1 0 2"/>
                <a:gd name="G6" fmla="*/ 21600 21600 1072"/>
                <a:gd name="G7" fmla="*/ G6 1 2"/>
                <a:gd name="G8" fmla="+- 21600 0 G7"/>
                <a:gd name="G9" fmla="*/ 21600 1 2"/>
                <a:gd name="G10" fmla="+- 1072 0 G9"/>
                <a:gd name="G11" fmla="?: G10 G8 0"/>
                <a:gd name="G12" fmla="?: G10 G7 21600"/>
                <a:gd name="T0" fmla="*/ 21064 w 21600"/>
                <a:gd name="T1" fmla="*/ 10800 h 21600"/>
                <a:gd name="T2" fmla="*/ 10800 w 21600"/>
                <a:gd name="T3" fmla="*/ 21600 h 21600"/>
                <a:gd name="T4" fmla="*/ 536 w 21600"/>
                <a:gd name="T5" fmla="*/ 10800 h 21600"/>
                <a:gd name="T6" fmla="*/ 10800 w 21600"/>
                <a:gd name="T7" fmla="*/ 0 h 21600"/>
                <a:gd name="T8" fmla="*/ 2336 w 21600"/>
                <a:gd name="T9" fmla="*/ 2336 h 21600"/>
                <a:gd name="T10" fmla="*/ 19264 w 21600"/>
                <a:gd name="T11" fmla="*/ 192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51" name="WordArt 31"/>
          <p:cNvSpPr>
            <a:spLocks noChangeArrowheads="1" noChangeShapeType="1"/>
          </p:cNvSpPr>
          <p:nvPr/>
        </p:nvSpPr>
        <p:spPr bwMode="auto">
          <a:xfrm>
            <a:off x="5479141" y="2136203"/>
            <a:ext cx="2211447" cy="2709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i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  <a:ea typeface="+mn-ea"/>
              </a:rPr>
              <a:t>体育用具需求</a:t>
            </a:r>
          </a:p>
        </p:txBody>
      </p:sp>
      <p:sp>
        <p:nvSpPr>
          <p:cNvPr id="152" name="WordArt 32"/>
          <p:cNvSpPr>
            <a:spLocks noChangeArrowheads="1" noChangeShapeType="1"/>
          </p:cNvSpPr>
          <p:nvPr/>
        </p:nvSpPr>
        <p:spPr bwMode="auto">
          <a:xfrm>
            <a:off x="1509118" y="4102709"/>
            <a:ext cx="2212737" cy="2709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1200">
                <a:ln w="9525" cmpd="sng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latin typeface="+mn-ea"/>
                <a:ea typeface="+mn-ea"/>
              </a:rPr>
              <a:t>快捷需求</a:t>
            </a:r>
          </a:p>
        </p:txBody>
      </p:sp>
      <p:sp>
        <p:nvSpPr>
          <p:cNvPr id="153" name="WordArt 33"/>
          <p:cNvSpPr>
            <a:spLocks noChangeArrowheads="1" noChangeShapeType="1"/>
          </p:cNvSpPr>
          <p:nvPr/>
        </p:nvSpPr>
        <p:spPr bwMode="auto">
          <a:xfrm>
            <a:off x="5479141" y="4102709"/>
            <a:ext cx="2211447" cy="2709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400">
                <a:ln w="9525" cmpd="sng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物尽其用需求</a:t>
            </a:r>
          </a:p>
        </p:txBody>
      </p:sp>
      <p:sp>
        <p:nvSpPr>
          <p:cNvPr id="154" name="Rectangle 34"/>
          <p:cNvSpPr>
            <a:spLocks noChangeArrowheads="1"/>
          </p:cNvSpPr>
          <p:nvPr/>
        </p:nvSpPr>
        <p:spPr bwMode="auto">
          <a:xfrm>
            <a:off x="771109" y="2831971"/>
            <a:ext cx="3761007" cy="5029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5196" tIns="57598" rIns="115196" bIns="57598" anchor="ctr">
            <a:spAutoFit/>
          </a:bodyPr>
          <a:lstStyle/>
          <a:p>
            <a:pPr lv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7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学生对低价二手装饰品的需要</a:t>
            </a:r>
            <a:endParaRPr lang="zh-CN" altLang="en-US" sz="1700" i="0">
              <a:solidFill>
                <a:srgbClr val="333333"/>
              </a:solidFill>
            </a:endParaRPr>
          </a:p>
        </p:txBody>
      </p:sp>
      <p:sp>
        <p:nvSpPr>
          <p:cNvPr id="155" name="Rectangle 35"/>
          <p:cNvSpPr>
            <a:spLocks noChangeArrowheads="1"/>
          </p:cNvSpPr>
          <p:nvPr/>
        </p:nvSpPr>
        <p:spPr bwMode="auto">
          <a:xfrm>
            <a:off x="4668880" y="2831971"/>
            <a:ext cx="3763589" cy="5029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5196" tIns="57598" rIns="115196" bIns="57598" anchor="ctr">
            <a:spAutoFit/>
          </a:bodyPr>
          <a:lstStyle/>
          <a:p>
            <a:pPr lv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7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体育用具，不能合理利用</a:t>
            </a:r>
            <a:endParaRPr lang="zh-CN" altLang="en-US" sz="1700" i="0">
              <a:solidFill>
                <a:srgbClr val="333333"/>
              </a:solidFill>
            </a:endParaRPr>
          </a:p>
        </p:txBody>
      </p:sp>
      <p:sp>
        <p:nvSpPr>
          <p:cNvPr id="156" name="Rectangle 36"/>
          <p:cNvSpPr>
            <a:spLocks noChangeArrowheads="1"/>
          </p:cNvSpPr>
          <p:nvPr/>
        </p:nvSpPr>
        <p:spPr bwMode="auto">
          <a:xfrm>
            <a:off x="764657" y="4765585"/>
            <a:ext cx="3759717" cy="650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5196" tIns="57598" rIns="115196" bIns="57598" anchor="ctr">
            <a:spAutoFit/>
          </a:bodyPr>
          <a:lstStyle/>
          <a:p>
            <a:pPr algn="ctr"/>
            <a:r>
              <a:rPr lang="zh-CN" altLang="en-US" sz="17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方便快捷的找到自己需要的物品</a:t>
            </a:r>
            <a:endParaRPr lang="zh-CN" altLang="en-US" sz="17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endParaRPr lang="zh-CN" altLang="en-US" sz="1700" i="0">
              <a:solidFill>
                <a:srgbClr val="333333"/>
              </a:solidFill>
            </a:endParaRPr>
          </a:p>
        </p:txBody>
      </p:sp>
      <p:sp>
        <p:nvSpPr>
          <p:cNvPr id="157" name="Rectangle 37"/>
          <p:cNvSpPr>
            <a:spLocks noChangeArrowheads="1"/>
          </p:cNvSpPr>
          <p:nvPr/>
        </p:nvSpPr>
        <p:spPr bwMode="auto">
          <a:xfrm>
            <a:off x="4671460" y="4636045"/>
            <a:ext cx="3748106" cy="9099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5196" tIns="57598" rIns="115196" bIns="57598" anchor="ctr">
            <a:spAutoFit/>
          </a:bodyPr>
          <a:lstStyle/>
          <a:p>
            <a:pPr algn="ctr"/>
            <a:r>
              <a:rPr lang="zh-CN" altLang="en-US" sz="17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能用自己不需要的物品，去获得自己需要的物品</a:t>
            </a:r>
          </a:p>
          <a:p>
            <a:pPr algn="ctr"/>
            <a:endParaRPr lang="zh-CN" altLang="en-US" sz="1700" i="0">
              <a:solidFill>
                <a:srgbClr val="333333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 bwMode="auto">
          <a:xfrm>
            <a:off x="773689" y="2044176"/>
            <a:ext cx="3758427" cy="575441"/>
            <a:chOff x="0" y="0"/>
            <a:chExt cx="1497" cy="998"/>
          </a:xfrm>
        </p:grpSpPr>
        <p:sp>
          <p:nvSpPr>
            <p:cNvPr id="3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1497" cy="809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r>
                <a:rPr lang="zh-CN" altLang="en-US" sz="3200" b="1" i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低价需求</a:t>
              </a:r>
            </a:p>
          </p:txBody>
        </p:sp>
        <p:sp>
          <p:nvSpPr>
            <p:cNvPr id="4" name="AutoShape 8"/>
            <p:cNvSpPr>
              <a:spLocks noChangeArrowheads="1"/>
            </p:cNvSpPr>
            <p:nvPr/>
          </p:nvSpPr>
          <p:spPr bwMode="auto">
            <a:xfrm>
              <a:off x="0" y="817"/>
              <a:ext cx="1497" cy="181"/>
            </a:xfrm>
            <a:custGeom>
              <a:avLst/>
              <a:gdLst>
                <a:gd name="G0" fmla="+- 1072 0 0"/>
                <a:gd name="G1" fmla="+- 21600 0 1072"/>
                <a:gd name="G2" fmla="*/ 1072 1 2"/>
                <a:gd name="G3" fmla="+- 21600 0 G2"/>
                <a:gd name="G4" fmla="+/ 1072 21600 2"/>
                <a:gd name="G5" fmla="+/ G1 0 2"/>
                <a:gd name="G6" fmla="*/ 21600 21600 1072"/>
                <a:gd name="G7" fmla="*/ G6 1 2"/>
                <a:gd name="G8" fmla="+- 21600 0 G7"/>
                <a:gd name="G9" fmla="*/ 21600 1 2"/>
                <a:gd name="G10" fmla="+- 1072 0 G9"/>
                <a:gd name="G11" fmla="?: G10 G8 0"/>
                <a:gd name="G12" fmla="?: G10 G7 21600"/>
                <a:gd name="T0" fmla="*/ 21064 w 21600"/>
                <a:gd name="T1" fmla="*/ 10800 h 21600"/>
                <a:gd name="T2" fmla="*/ 10800 w 21600"/>
                <a:gd name="T3" fmla="*/ 21600 h 21600"/>
                <a:gd name="T4" fmla="*/ 536 w 21600"/>
                <a:gd name="T5" fmla="*/ 10800 h 21600"/>
                <a:gd name="T6" fmla="*/ 10800 w 21600"/>
                <a:gd name="T7" fmla="*/ 0 h 21600"/>
                <a:gd name="T8" fmla="*/ 2336 w 21600"/>
                <a:gd name="T9" fmla="*/ 2336 h 21600"/>
                <a:gd name="T10" fmla="*/ 19264 w 21600"/>
                <a:gd name="T11" fmla="*/ 192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151" grpId="0"/>
      <p:bldP spid="152" grpId="0"/>
      <p:bldP spid="153" grpId="0"/>
      <p:bldP spid="154" grpId="0" bldLvl="0" autoUpdateAnimBg="0"/>
      <p:bldP spid="154" grpId="1" bldLvl="0" autoUpdateAnimBg="0"/>
      <p:bldP spid="154" grpId="2" bldLvl="0" autoUpdateAnimBg="0"/>
      <p:bldP spid="154" grpId="3" bldLvl="0" autoUpdateAnimBg="0"/>
      <p:bldP spid="154" grpId="4" bldLvl="0" autoUpdateAnimBg="0"/>
      <p:bldP spid="154" grpId="5" bldLvl="0" autoUpdateAnimBg="0"/>
      <p:bldP spid="154" grpId="6" bldLvl="0" autoUpdateAnimBg="0"/>
      <p:bldP spid="154" grpId="7" bldLvl="0" autoUpdateAnimBg="0"/>
      <p:bldP spid="154" grpId="8" bldLvl="0" autoUpdateAnimBg="0"/>
      <p:bldP spid="154" grpId="9" bldLvl="0" autoUpdateAnimBg="0"/>
      <p:bldP spid="154" grpId="10" bldLvl="0" autoUpdateAnimBg="0"/>
      <p:bldP spid="154" grpId="11" bldLvl="0" autoUpdateAnimBg="0"/>
      <p:bldP spid="154" grpId="12" bldLvl="0" autoUpdateAnimBg="0"/>
      <p:bldP spid="154" grpId="13" bldLvl="0" animBg="1"/>
      <p:bldP spid="155" grpId="0" bldLvl="0" animBg="1"/>
      <p:bldP spid="156" grpId="0" bldLvl="0" animBg="1"/>
      <p:bldP spid="15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altLang="en-US">
                <a:latin typeface="Arial" panose="020B0604020202020204" pitchFamily="34" charset="0"/>
              </a:rPr>
              <a:t>Page </a:t>
            </a:r>
            <a:r>
              <a:rPr lang="de-DE" altLang="en-US">
                <a:latin typeface="Arial" panose="020B0604020202020204" pitchFamily="34" charset="0"/>
                <a:sym typeface="MS UI Gothic" panose="020B0600070205080204" pitchFamily="34" charset="-128"/>
              </a:rPr>
              <a:t></a:t>
            </a:r>
            <a:r>
              <a:rPr lang="de-DE" altLang="en-US">
                <a:latin typeface="Arial" panose="020B0604020202020204" pitchFamily="34" charset="0"/>
              </a:rPr>
              <a:t> </a:t>
            </a:r>
            <a:fld id="{1B7C360D-EF8F-4126-8E91-B829D6D0F56C}" type="slidenum">
              <a:rPr lang="zh-CN" altLang="en-US" smtClean="0">
                <a:latin typeface="Arial" panose="020B0604020202020204" pitchFamily="34" charset="0"/>
              </a:rPr>
              <a:t>8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sz="48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华文琥珀" panose="02010800040101010101" charset="-122"/>
                <a:ea typeface="华文琥珀" panose="02010800040101010101" charset="-122"/>
              </a:rPr>
              <a:t>客户群</a:t>
            </a:r>
          </a:p>
        </p:txBody>
      </p:sp>
      <p:pic>
        <p:nvPicPr>
          <p:cNvPr id="10244" name="Picture 4" descr="未标题-6"/>
          <p:cNvPicPr>
            <a:picLocks noChangeAspect="1" noChangeArrowheads="1"/>
          </p:cNvPicPr>
          <p:nvPr/>
        </p:nvPicPr>
        <p:blipFill>
          <a:blip r:embed="rId3">
            <a:lum bright="84000" contrast="-100000"/>
          </a:blip>
          <a:srcRect/>
          <a:stretch>
            <a:fillRect/>
          </a:stretch>
        </p:blipFill>
        <p:spPr bwMode="auto">
          <a:xfrm>
            <a:off x="6175375" y="2462213"/>
            <a:ext cx="2968625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 b="44"/>
          <a:stretch>
            <a:fillRect/>
          </a:stretch>
        </p:blipFill>
        <p:spPr bwMode="auto">
          <a:xfrm>
            <a:off x="5208588" y="1927225"/>
            <a:ext cx="2884487" cy="40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468313" y="5610225"/>
            <a:ext cx="5106987" cy="611188"/>
          </a:xfrm>
          <a:prstGeom prst="roundRect">
            <a:avLst>
              <a:gd name="adj" fmla="val 15065"/>
            </a:avLst>
          </a:prstGeom>
          <a:gradFill rotWithShape="1">
            <a:gsLst>
              <a:gs pos="0">
                <a:srgbClr val="777777">
                  <a:alpha val="9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83"/>
          <p:cNvGrpSpPr/>
          <p:nvPr/>
        </p:nvGrpSpPr>
        <p:grpSpPr>
          <a:xfrm>
            <a:off x="467360" y="4178935"/>
            <a:ext cx="4289425" cy="1551166"/>
            <a:chOff x="0" y="0"/>
            <a:chExt cx="3739534" cy="992804"/>
          </a:xfrm>
        </p:grpSpPr>
        <p:sp>
          <p:nvSpPr>
            <p:cNvPr id="3" name="任意多边形 84"/>
            <p:cNvSpPr/>
            <p:nvPr/>
          </p:nvSpPr>
          <p:spPr>
            <a:xfrm>
              <a:off x="0" y="191198"/>
              <a:ext cx="3739534" cy="801606"/>
            </a:xfrm>
            <a:custGeom>
              <a:avLst/>
              <a:gdLst>
                <a:gd name="txL" fmla="*/ 0 w 4957592"/>
                <a:gd name="txT" fmla="*/ 0 h 1062709"/>
                <a:gd name="txR" fmla="*/ 4957592 w 4957592"/>
                <a:gd name="txB" fmla="*/ 1062709 h 1062709"/>
              </a:gdLst>
              <a:ahLst/>
              <a:cxnLst>
                <a:cxn ang="0">
                  <a:pos x="0" y="0"/>
                </a:cxn>
                <a:cxn ang="0">
                  <a:pos x="664134" y="0"/>
                </a:cxn>
                <a:cxn ang="0">
                  <a:pos x="664134" y="517650"/>
                </a:cxn>
                <a:cxn ang="0">
                  <a:pos x="892390" y="0"/>
                </a:cxn>
                <a:cxn ang="0">
                  <a:pos x="2518420" y="0"/>
                </a:cxn>
                <a:cxn ang="0">
                  <a:pos x="2820747" y="302327"/>
                </a:cxn>
                <a:cxn ang="0">
                  <a:pos x="2518420" y="604655"/>
                </a:cxn>
                <a:cxn ang="0">
                  <a:pos x="0" y="604655"/>
                </a:cxn>
              </a:cxnLst>
              <a:rect l="txL" t="txT" r="txR" b="txB"/>
              <a:pathLst>
                <a:path w="4957592" h="1062709">
                  <a:moveTo>
                    <a:pt x="0" y="0"/>
                  </a:moveTo>
                  <a:lnTo>
                    <a:pt x="1167246" y="0"/>
                  </a:lnTo>
                  <a:lnTo>
                    <a:pt x="1167246" y="909793"/>
                  </a:lnTo>
                  <a:lnTo>
                    <a:pt x="1568416" y="0"/>
                  </a:lnTo>
                  <a:lnTo>
                    <a:pt x="4426238" y="0"/>
                  </a:lnTo>
                  <a:lnTo>
                    <a:pt x="4957592" y="531355"/>
                  </a:lnTo>
                  <a:lnTo>
                    <a:pt x="4426238" y="1062709"/>
                  </a:lnTo>
                  <a:lnTo>
                    <a:pt x="0" y="10627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3925">
                <a:alpha val="100000"/>
              </a:srgbClr>
            </a:solidFill>
            <a:ln w="254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矩形 85"/>
            <p:cNvSpPr/>
            <p:nvPr/>
          </p:nvSpPr>
          <p:spPr>
            <a:xfrm>
              <a:off x="0" y="191199"/>
              <a:ext cx="102979" cy="801604"/>
            </a:xfrm>
            <a:prstGeom prst="rect">
              <a:avLst/>
            </a:prstGeom>
            <a:solidFill>
              <a:srgbClr val="DE1D0F"/>
            </a:solidFill>
            <a:ln w="25400">
              <a:noFill/>
            </a:ln>
          </p:spPr>
          <p:txBody>
            <a:bodyPr anchor="ctr"/>
            <a:lstStyle/>
            <a:p>
              <a:pPr lvl="0"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" name="等腰三角形 43"/>
            <p:cNvSpPr/>
            <p:nvPr/>
          </p:nvSpPr>
          <p:spPr>
            <a:xfrm rot="-9653040" flipH="1">
              <a:off x="993352" y="196796"/>
              <a:ext cx="292551" cy="754639"/>
            </a:xfrm>
            <a:custGeom>
              <a:avLst/>
              <a:gdLst>
                <a:gd name="txL" fmla="*/ 0 w 387842"/>
                <a:gd name="txT" fmla="*/ 0 h 1000445"/>
                <a:gd name="txR" fmla="*/ 387842 w 387842"/>
                <a:gd name="txB" fmla="*/ 1000445 h 1000445"/>
              </a:gdLst>
              <a:ahLst/>
              <a:cxnLst>
                <a:cxn ang="0">
                  <a:pos x="49519" y="569227"/>
                </a:cxn>
                <a:cxn ang="0">
                  <a:pos x="0" y="0"/>
                </a:cxn>
                <a:cxn ang="0">
                  <a:pos x="220673" y="451546"/>
                </a:cxn>
                <a:cxn ang="0">
                  <a:pos x="49519" y="569227"/>
                </a:cxn>
              </a:cxnLst>
              <a:rect l="txL" t="txT" r="txR" b="txB"/>
              <a:pathLst>
                <a:path w="387842" h="1000445">
                  <a:moveTo>
                    <a:pt x="87032" y="1000445"/>
                  </a:moveTo>
                  <a:lnTo>
                    <a:pt x="0" y="0"/>
                  </a:lnTo>
                  <a:lnTo>
                    <a:pt x="387842" y="793614"/>
                  </a:lnTo>
                  <a:lnTo>
                    <a:pt x="87032" y="1000445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  <a:ln w="254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文本框 53"/>
            <p:cNvSpPr/>
            <p:nvPr/>
          </p:nvSpPr>
          <p:spPr>
            <a:xfrm>
              <a:off x="144573" y="0"/>
              <a:ext cx="638069" cy="7998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>
                <a:buFont typeface="Arial" panose="020B0604020202020204" pitchFamily="34" charset="0"/>
                <a:buNone/>
              </a:pPr>
              <a:r>
                <a:rPr lang="en-US" altLang="zh-CN" sz="7600" b="1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2</a:t>
              </a:r>
              <a:endParaRPr lang="zh-CN" altLang="en-US" sz="7600" b="1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" name="文本框 54"/>
            <p:cNvSpPr/>
            <p:nvPr/>
          </p:nvSpPr>
          <p:spPr>
            <a:xfrm>
              <a:off x="1485550" y="191196"/>
              <a:ext cx="1566826" cy="2462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客户群特征二</a:t>
              </a:r>
            </a:p>
          </p:txBody>
        </p:sp>
        <p:sp>
          <p:nvSpPr>
            <p:cNvPr id="8" name="矩形 1"/>
            <p:cNvSpPr/>
            <p:nvPr/>
          </p:nvSpPr>
          <p:spPr>
            <a:xfrm>
              <a:off x="1452888" y="564873"/>
              <a:ext cx="1985018" cy="3511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just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000" b="1" i="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能接受二手商品</a:t>
              </a:r>
            </a:p>
          </p:txBody>
        </p:sp>
      </p:grpSp>
      <p:grpSp>
        <p:nvGrpSpPr>
          <p:cNvPr id="16" name="组合 83"/>
          <p:cNvGrpSpPr/>
          <p:nvPr/>
        </p:nvGrpSpPr>
        <p:grpSpPr>
          <a:xfrm>
            <a:off x="386080" y="1346200"/>
            <a:ext cx="4525645" cy="1614805"/>
            <a:chOff x="0" y="0"/>
            <a:chExt cx="3739534" cy="992804"/>
          </a:xfrm>
        </p:grpSpPr>
        <p:sp>
          <p:nvSpPr>
            <p:cNvPr id="17" name="任意多边形 84"/>
            <p:cNvSpPr/>
            <p:nvPr/>
          </p:nvSpPr>
          <p:spPr>
            <a:xfrm>
              <a:off x="0" y="191198"/>
              <a:ext cx="3739534" cy="801606"/>
            </a:xfrm>
            <a:custGeom>
              <a:avLst/>
              <a:gdLst>
                <a:gd name="txL" fmla="*/ 0 w 4957592"/>
                <a:gd name="txT" fmla="*/ 0 h 1062709"/>
                <a:gd name="txR" fmla="*/ 4957592 w 4957592"/>
                <a:gd name="txB" fmla="*/ 1062709 h 1062709"/>
              </a:gdLst>
              <a:ahLst/>
              <a:cxnLst>
                <a:cxn ang="0">
                  <a:pos x="0" y="0"/>
                </a:cxn>
                <a:cxn ang="0">
                  <a:pos x="664134" y="0"/>
                </a:cxn>
                <a:cxn ang="0">
                  <a:pos x="664134" y="517650"/>
                </a:cxn>
                <a:cxn ang="0">
                  <a:pos x="892390" y="0"/>
                </a:cxn>
                <a:cxn ang="0">
                  <a:pos x="2518420" y="0"/>
                </a:cxn>
                <a:cxn ang="0">
                  <a:pos x="2820747" y="302327"/>
                </a:cxn>
                <a:cxn ang="0">
                  <a:pos x="2518420" y="604655"/>
                </a:cxn>
                <a:cxn ang="0">
                  <a:pos x="0" y="604655"/>
                </a:cxn>
              </a:cxnLst>
              <a:rect l="txL" t="txT" r="txR" b="txB"/>
              <a:pathLst>
                <a:path w="4957592" h="1062709">
                  <a:moveTo>
                    <a:pt x="0" y="0"/>
                  </a:moveTo>
                  <a:lnTo>
                    <a:pt x="1167246" y="0"/>
                  </a:lnTo>
                  <a:lnTo>
                    <a:pt x="1167246" y="909793"/>
                  </a:lnTo>
                  <a:lnTo>
                    <a:pt x="1568416" y="0"/>
                  </a:lnTo>
                  <a:lnTo>
                    <a:pt x="4426238" y="0"/>
                  </a:lnTo>
                  <a:lnTo>
                    <a:pt x="4957592" y="531355"/>
                  </a:lnTo>
                  <a:lnTo>
                    <a:pt x="4426238" y="1062709"/>
                  </a:lnTo>
                  <a:lnTo>
                    <a:pt x="0" y="10627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3925">
                <a:alpha val="100000"/>
              </a:srgbClr>
            </a:solidFill>
            <a:ln w="254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矩形 85"/>
            <p:cNvSpPr/>
            <p:nvPr/>
          </p:nvSpPr>
          <p:spPr>
            <a:xfrm>
              <a:off x="0" y="191199"/>
              <a:ext cx="102979" cy="801604"/>
            </a:xfrm>
            <a:prstGeom prst="rect">
              <a:avLst/>
            </a:prstGeom>
            <a:solidFill>
              <a:srgbClr val="DE1D0F"/>
            </a:solidFill>
            <a:ln w="25400">
              <a:noFill/>
            </a:ln>
          </p:spPr>
          <p:txBody>
            <a:bodyPr anchor="ctr"/>
            <a:lstStyle/>
            <a:p>
              <a:pPr lvl="0" algn="ctr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等腰三角形 43"/>
            <p:cNvSpPr/>
            <p:nvPr/>
          </p:nvSpPr>
          <p:spPr>
            <a:xfrm rot="-9653040" flipH="1">
              <a:off x="993352" y="196796"/>
              <a:ext cx="292551" cy="754639"/>
            </a:xfrm>
            <a:custGeom>
              <a:avLst/>
              <a:gdLst>
                <a:gd name="txL" fmla="*/ 0 w 387842"/>
                <a:gd name="txT" fmla="*/ 0 h 1000445"/>
                <a:gd name="txR" fmla="*/ 387842 w 387842"/>
                <a:gd name="txB" fmla="*/ 1000445 h 1000445"/>
              </a:gdLst>
              <a:ahLst/>
              <a:cxnLst>
                <a:cxn ang="0">
                  <a:pos x="49519" y="569227"/>
                </a:cxn>
                <a:cxn ang="0">
                  <a:pos x="0" y="0"/>
                </a:cxn>
                <a:cxn ang="0">
                  <a:pos x="220673" y="451546"/>
                </a:cxn>
                <a:cxn ang="0">
                  <a:pos x="49519" y="569227"/>
                </a:cxn>
              </a:cxnLst>
              <a:rect l="txL" t="txT" r="txR" b="txB"/>
              <a:pathLst>
                <a:path w="387842" h="1000445">
                  <a:moveTo>
                    <a:pt x="87032" y="1000445"/>
                  </a:moveTo>
                  <a:lnTo>
                    <a:pt x="0" y="0"/>
                  </a:lnTo>
                  <a:lnTo>
                    <a:pt x="387842" y="793614"/>
                  </a:lnTo>
                  <a:lnTo>
                    <a:pt x="87032" y="1000445"/>
                  </a:lnTo>
                  <a:close/>
                </a:path>
              </a:pathLst>
            </a:custGeom>
            <a:solidFill>
              <a:srgbClr val="FFFFFF">
                <a:alpha val="58038"/>
              </a:srgbClr>
            </a:solidFill>
            <a:ln w="254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文本框 53"/>
            <p:cNvSpPr/>
            <p:nvPr/>
          </p:nvSpPr>
          <p:spPr>
            <a:xfrm>
              <a:off x="125333" y="0"/>
              <a:ext cx="676550" cy="7683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>
                <a:buFont typeface="Arial" panose="020B0604020202020204" pitchFamily="34" charset="0"/>
                <a:buNone/>
              </a:pPr>
              <a:r>
                <a:rPr lang="en-US" altLang="zh-CN" sz="7600" b="1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21" name="文本框 54"/>
            <p:cNvSpPr/>
            <p:nvPr/>
          </p:nvSpPr>
          <p:spPr>
            <a:xfrm>
              <a:off x="1538075" y="191196"/>
              <a:ext cx="1461777" cy="2365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客户群特征一</a:t>
              </a:r>
            </a:p>
          </p:txBody>
        </p:sp>
        <p:sp>
          <p:nvSpPr>
            <p:cNvPr id="22" name="矩形 1"/>
            <p:cNvSpPr/>
            <p:nvPr/>
          </p:nvSpPr>
          <p:spPr>
            <a:xfrm>
              <a:off x="1485550" y="461641"/>
              <a:ext cx="1985018" cy="50596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l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32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   </a:t>
              </a:r>
              <a:r>
                <a:rPr lang="en-US" altLang="zh-CN" sz="3200" b="1" i="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 </a:t>
              </a:r>
              <a:r>
                <a:rPr lang="zh-CN" altLang="en-US" sz="3200" b="1" i="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学生</a:t>
              </a:r>
            </a:p>
          </p:txBody>
        </p:sp>
      </p:grpSp>
    </p:spTree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02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altLang="en-US">
                <a:latin typeface="Arial" panose="020B0604020202020204" pitchFamily="34" charset="0"/>
              </a:rPr>
              <a:t>Page </a:t>
            </a:r>
            <a:r>
              <a:rPr lang="de-DE" altLang="en-US">
                <a:latin typeface="Arial" panose="020B0604020202020204" pitchFamily="34" charset="0"/>
                <a:sym typeface="MS UI Gothic" panose="020B0600070205080204" pitchFamily="34" charset="-128"/>
              </a:rPr>
              <a:t></a:t>
            </a:r>
            <a:r>
              <a:rPr lang="de-DE" altLang="en-US">
                <a:latin typeface="Arial" panose="020B0604020202020204" pitchFamily="34" charset="0"/>
              </a:rPr>
              <a:t> </a:t>
            </a:r>
            <a:fld id="{C40AE8AE-E990-430B-B470-6D70B7E9A712}" type="slidenum">
              <a:rPr lang="zh-CN" altLang="en-US" smtClean="0">
                <a:latin typeface="Arial" panose="020B0604020202020204" pitchFamily="34" charset="0"/>
              </a:rPr>
              <a:t>9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6386" name="未知"/>
          <p:cNvSpPr/>
          <p:nvPr/>
        </p:nvSpPr>
        <p:spPr bwMode="auto">
          <a:xfrm rot="10800000" flipV="1">
            <a:off x="3022600" y="1685925"/>
            <a:ext cx="1497013" cy="1574800"/>
          </a:xfrm>
          <a:custGeom>
            <a:avLst/>
            <a:gdLst>
              <a:gd name="T0" fmla="*/ 2147483647 w 165"/>
              <a:gd name="T1" fmla="*/ 2147483647 h 174"/>
              <a:gd name="T2" fmla="*/ 0 w 165"/>
              <a:gd name="T3" fmla="*/ 0 h 174"/>
              <a:gd name="T4" fmla="*/ 0 w 165"/>
              <a:gd name="T5" fmla="*/ 2147483647 h 174"/>
              <a:gd name="T6" fmla="*/ 2147483647 w 165"/>
              <a:gd name="T7" fmla="*/ 2147483647 h 174"/>
              <a:gd name="T8" fmla="*/ 0 60000 65536"/>
              <a:gd name="T9" fmla="*/ 0 60000 65536"/>
              <a:gd name="T10" fmla="*/ 0 60000 65536"/>
              <a:gd name="T11" fmla="*/ 0 60000 65536"/>
              <a:gd name="T12" fmla="*/ 0 w 165"/>
              <a:gd name="T13" fmla="*/ 0 h 174"/>
              <a:gd name="T14" fmla="*/ 165 w 165"/>
              <a:gd name="T15" fmla="*/ 174 h 1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5" h="174">
                <a:moveTo>
                  <a:pt x="165" y="119"/>
                </a:moveTo>
                <a:cubicBezTo>
                  <a:pt x="141" y="48"/>
                  <a:pt x="75" y="0"/>
                  <a:pt x="0" y="0"/>
                </a:cubicBezTo>
                <a:lnTo>
                  <a:pt x="0" y="174"/>
                </a:lnTo>
                <a:lnTo>
                  <a:pt x="165" y="119"/>
                </a:lnTo>
                <a:close/>
              </a:path>
            </a:pathLst>
          </a:custGeom>
          <a:gradFill rotWithShape="1">
            <a:gsLst>
              <a:gs pos="0">
                <a:srgbClr val="5F5F5F"/>
              </a:gs>
              <a:gs pos="100000">
                <a:srgbClr val="C0C0C0"/>
              </a:gs>
            </a:gsLst>
            <a:lin ang="5400000" scaled="1"/>
          </a:gradFill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87" name="未知"/>
          <p:cNvSpPr/>
          <p:nvPr/>
        </p:nvSpPr>
        <p:spPr bwMode="auto">
          <a:xfrm rot="10800000" flipV="1">
            <a:off x="2943225" y="2762250"/>
            <a:ext cx="1577975" cy="1765300"/>
          </a:xfrm>
          <a:custGeom>
            <a:avLst/>
            <a:gdLst>
              <a:gd name="T0" fmla="*/ 2147483647 w 174"/>
              <a:gd name="T1" fmla="*/ 2147483647 h 195"/>
              <a:gd name="T2" fmla="*/ 2147483647 w 174"/>
              <a:gd name="T3" fmla="*/ 2147483647 h 195"/>
              <a:gd name="T4" fmla="*/ 2147483647 w 174"/>
              <a:gd name="T5" fmla="*/ 0 h 195"/>
              <a:gd name="T6" fmla="*/ 0 w 174"/>
              <a:gd name="T7" fmla="*/ 2147483647 h 195"/>
              <a:gd name="T8" fmla="*/ 2147483647 w 174"/>
              <a:gd name="T9" fmla="*/ 2147483647 h 1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4"/>
              <a:gd name="T16" fmla="*/ 0 h 195"/>
              <a:gd name="T17" fmla="*/ 174 w 174"/>
              <a:gd name="T18" fmla="*/ 195 h 1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4" h="195">
                <a:moveTo>
                  <a:pt x="101" y="195"/>
                </a:moveTo>
                <a:cubicBezTo>
                  <a:pt x="147" y="163"/>
                  <a:pt x="174" y="110"/>
                  <a:pt x="174" y="55"/>
                </a:cubicBezTo>
                <a:cubicBezTo>
                  <a:pt x="174" y="36"/>
                  <a:pt x="171" y="18"/>
                  <a:pt x="165" y="0"/>
                </a:cubicBezTo>
                <a:lnTo>
                  <a:pt x="0" y="55"/>
                </a:lnTo>
                <a:lnTo>
                  <a:pt x="101" y="195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5F5F5F"/>
              </a:gs>
            </a:gsLst>
            <a:lin ang="2700000" scaled="1"/>
          </a:gradFill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88" name="未知"/>
          <p:cNvSpPr/>
          <p:nvPr/>
        </p:nvSpPr>
        <p:spPr bwMode="auto">
          <a:xfrm rot="10800000" flipV="1">
            <a:off x="3605213" y="3260725"/>
            <a:ext cx="1841500" cy="1565275"/>
          </a:xfrm>
          <a:custGeom>
            <a:avLst/>
            <a:gdLst>
              <a:gd name="T0" fmla="*/ 0 w 203"/>
              <a:gd name="T1" fmla="*/ 2147483647 h 173"/>
              <a:gd name="T2" fmla="*/ 2147483647 w 203"/>
              <a:gd name="T3" fmla="*/ 2147483647 h 173"/>
              <a:gd name="T4" fmla="*/ 2147483647 w 203"/>
              <a:gd name="T5" fmla="*/ 2147483647 h 173"/>
              <a:gd name="T6" fmla="*/ 2147483647 w 203"/>
              <a:gd name="T7" fmla="*/ 0 h 173"/>
              <a:gd name="T8" fmla="*/ 0 w 203"/>
              <a:gd name="T9" fmla="*/ 2147483647 h 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3"/>
              <a:gd name="T16" fmla="*/ 0 h 173"/>
              <a:gd name="T17" fmla="*/ 203 w 203"/>
              <a:gd name="T18" fmla="*/ 173 h 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3" h="173">
                <a:moveTo>
                  <a:pt x="0" y="140"/>
                </a:moveTo>
                <a:cubicBezTo>
                  <a:pt x="29" y="162"/>
                  <a:pt x="65" y="173"/>
                  <a:pt x="102" y="173"/>
                </a:cubicBezTo>
                <a:cubicBezTo>
                  <a:pt x="138" y="173"/>
                  <a:pt x="174" y="162"/>
                  <a:pt x="203" y="140"/>
                </a:cubicBezTo>
                <a:lnTo>
                  <a:pt x="102" y="0"/>
                </a:lnTo>
                <a:lnTo>
                  <a:pt x="0" y="14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5F5F5F"/>
              </a:gs>
            </a:gsLst>
            <a:lin ang="5400000" scaled="1"/>
          </a:gradFill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89" name="未知"/>
          <p:cNvSpPr/>
          <p:nvPr/>
        </p:nvSpPr>
        <p:spPr bwMode="auto">
          <a:xfrm rot="10800000" flipV="1">
            <a:off x="4521200" y="2762250"/>
            <a:ext cx="1587500" cy="1765300"/>
          </a:xfrm>
          <a:custGeom>
            <a:avLst/>
            <a:gdLst>
              <a:gd name="T0" fmla="*/ 740618668 w 175"/>
              <a:gd name="T1" fmla="*/ 0 h 195"/>
              <a:gd name="T2" fmla="*/ 82286935 w 175"/>
              <a:gd name="T3" fmla="*/ 2147483647 h 195"/>
              <a:gd name="T4" fmla="*/ 2147483647 w 175"/>
              <a:gd name="T5" fmla="*/ 2147483647 h 195"/>
              <a:gd name="T6" fmla="*/ 2147483647 w 175"/>
              <a:gd name="T7" fmla="*/ 2147483647 h 195"/>
              <a:gd name="T8" fmla="*/ 740618668 w 175"/>
              <a:gd name="T9" fmla="*/ 0 h 1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"/>
              <a:gd name="T16" fmla="*/ 0 h 195"/>
              <a:gd name="T17" fmla="*/ 175 w 175"/>
              <a:gd name="T18" fmla="*/ 195 h 1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" h="195">
                <a:moveTo>
                  <a:pt x="9" y="0"/>
                </a:moveTo>
                <a:cubicBezTo>
                  <a:pt x="3" y="18"/>
                  <a:pt x="1" y="36"/>
                  <a:pt x="1" y="54"/>
                </a:cubicBezTo>
                <a:cubicBezTo>
                  <a:pt x="0" y="110"/>
                  <a:pt x="27" y="163"/>
                  <a:pt x="73" y="195"/>
                </a:cubicBezTo>
                <a:lnTo>
                  <a:pt x="175" y="55"/>
                </a:lnTo>
                <a:lnTo>
                  <a:pt x="9" y="0"/>
                </a:lnTo>
                <a:close/>
              </a:path>
            </a:pathLst>
          </a:custGeom>
          <a:gradFill rotWithShape="1">
            <a:gsLst>
              <a:gs pos="0">
                <a:srgbClr val="5F5F5F"/>
              </a:gs>
              <a:gs pos="100000">
                <a:srgbClr val="C0C0C0"/>
              </a:gs>
            </a:gsLst>
            <a:lin ang="18900000" scaled="1"/>
          </a:gradFill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0" name="未知"/>
          <p:cNvSpPr/>
          <p:nvPr/>
        </p:nvSpPr>
        <p:spPr bwMode="auto">
          <a:xfrm rot="10800000" flipV="1">
            <a:off x="4519613" y="1685925"/>
            <a:ext cx="1506537" cy="1574800"/>
          </a:xfrm>
          <a:custGeom>
            <a:avLst/>
            <a:gdLst/>
            <a:ahLst/>
            <a:cxnLst>
              <a:cxn ang="0">
                <a:pos x="165" y="0"/>
              </a:cxn>
              <a:cxn ang="0">
                <a:pos x="0" y="119"/>
              </a:cxn>
              <a:cxn ang="0">
                <a:pos x="166" y="174"/>
              </a:cxn>
              <a:cxn ang="0">
                <a:pos x="165" y="0"/>
              </a:cxn>
            </a:cxnLst>
            <a:rect l="0" t="0" r="r" b="b"/>
            <a:pathLst>
              <a:path w="166" h="174">
                <a:moveTo>
                  <a:pt x="165" y="0"/>
                </a:moveTo>
                <a:cubicBezTo>
                  <a:pt x="90" y="0"/>
                  <a:pt x="24" y="48"/>
                  <a:pt x="0" y="119"/>
                </a:cubicBezTo>
                <a:lnTo>
                  <a:pt x="166" y="174"/>
                </a:lnTo>
                <a:lnTo>
                  <a:pt x="165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6350" cmpd="sng">
            <a:solidFill>
              <a:schemeClr val="bg1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grpSp>
        <p:nvGrpSpPr>
          <p:cNvPr id="2" name="Group 7"/>
          <p:cNvGrpSpPr/>
          <p:nvPr/>
        </p:nvGrpSpPr>
        <p:grpSpPr bwMode="auto">
          <a:xfrm rot="16200000">
            <a:off x="3107690" y="2115185"/>
            <a:ext cx="2798445" cy="2301875"/>
            <a:chOff x="0" y="0"/>
            <a:chExt cx="836" cy="836"/>
          </a:xfrm>
        </p:grpSpPr>
        <p:sp>
          <p:nvSpPr>
            <p:cNvPr id="18457" name="未知"/>
            <p:cNvSpPr/>
            <p:nvPr/>
          </p:nvSpPr>
          <p:spPr bwMode="auto">
            <a:xfrm>
              <a:off x="418" y="0"/>
              <a:ext cx="418" cy="836"/>
            </a:xfrm>
            <a:custGeom>
              <a:avLst/>
              <a:gdLst>
                <a:gd name="T0" fmla="*/ 0 w 174"/>
                <a:gd name="T1" fmla="*/ 2004 h 348"/>
                <a:gd name="T2" fmla="*/ 1004 w 174"/>
                <a:gd name="T3" fmla="*/ 1004 h 348"/>
                <a:gd name="T4" fmla="*/ 0 w 174"/>
                <a:gd name="T5" fmla="*/ 0 h 348"/>
                <a:gd name="T6" fmla="*/ 0 w 174"/>
                <a:gd name="T7" fmla="*/ 1004 h 348"/>
                <a:gd name="T8" fmla="*/ 0 w 174"/>
                <a:gd name="T9" fmla="*/ 2004 h 3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348"/>
                <a:gd name="T17" fmla="*/ 174 w 174"/>
                <a:gd name="T18" fmla="*/ 348 h 3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348">
                  <a:moveTo>
                    <a:pt x="0" y="347"/>
                  </a:moveTo>
                  <a:cubicBezTo>
                    <a:pt x="96" y="348"/>
                    <a:pt x="174" y="270"/>
                    <a:pt x="174" y="174"/>
                  </a:cubicBezTo>
                  <a:cubicBezTo>
                    <a:pt x="174" y="77"/>
                    <a:pt x="96" y="0"/>
                    <a:pt x="0" y="0"/>
                  </a:cubicBezTo>
                  <a:lnTo>
                    <a:pt x="0" y="174"/>
                  </a:lnTo>
                  <a:lnTo>
                    <a:pt x="0" y="347"/>
                  </a:lnTo>
                  <a:close/>
                </a:path>
              </a:pathLst>
            </a:custGeom>
            <a:gradFill rotWithShape="1">
              <a:gsLst>
                <a:gs pos="0">
                  <a:srgbClr val="BEBEBE"/>
                </a:gs>
                <a:gs pos="100000">
                  <a:srgbClr val="DDDDDD"/>
                </a:gs>
              </a:gsLst>
              <a:lin ang="5400000" scaled="1"/>
            </a:gradFill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8" name="未知"/>
            <p:cNvSpPr/>
            <p:nvPr/>
          </p:nvSpPr>
          <p:spPr bwMode="auto">
            <a:xfrm>
              <a:off x="0" y="0"/>
              <a:ext cx="418" cy="836"/>
            </a:xfrm>
            <a:custGeom>
              <a:avLst/>
              <a:gdLst>
                <a:gd name="T0" fmla="*/ 999 w 174"/>
                <a:gd name="T1" fmla="*/ 0 h 348"/>
                <a:gd name="T2" fmla="*/ 0 w 174"/>
                <a:gd name="T3" fmla="*/ 999 h 348"/>
                <a:gd name="T4" fmla="*/ 1004 w 174"/>
                <a:gd name="T5" fmla="*/ 2008 h 348"/>
                <a:gd name="T6" fmla="*/ 1004 w 174"/>
                <a:gd name="T7" fmla="*/ 1004 h 348"/>
                <a:gd name="T8" fmla="*/ 999 w 174"/>
                <a:gd name="T9" fmla="*/ 0 h 3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348"/>
                <a:gd name="T17" fmla="*/ 174 w 174"/>
                <a:gd name="T18" fmla="*/ 348 h 3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348">
                  <a:moveTo>
                    <a:pt x="173" y="0"/>
                  </a:moveTo>
                  <a:cubicBezTo>
                    <a:pt x="77" y="0"/>
                    <a:pt x="0" y="77"/>
                    <a:pt x="0" y="173"/>
                  </a:cubicBezTo>
                  <a:cubicBezTo>
                    <a:pt x="0" y="270"/>
                    <a:pt x="77" y="348"/>
                    <a:pt x="174" y="348"/>
                  </a:cubicBezTo>
                  <a:lnTo>
                    <a:pt x="174" y="174"/>
                  </a:lnTo>
                  <a:lnTo>
                    <a:pt x="17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2"/>
                </a:gs>
              </a:gsLst>
              <a:lin ang="5400000" scaled="1"/>
            </a:gradFill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395" name="未知"/>
          <p:cNvSpPr/>
          <p:nvPr/>
        </p:nvSpPr>
        <p:spPr bwMode="auto">
          <a:xfrm rot="5400000">
            <a:off x="4033838" y="1779588"/>
            <a:ext cx="962025" cy="1920875"/>
          </a:xfrm>
          <a:custGeom>
            <a:avLst/>
            <a:gdLst>
              <a:gd name="T0" fmla="*/ 2147483647 w 174"/>
              <a:gd name="T1" fmla="*/ 0 h 348"/>
              <a:gd name="T2" fmla="*/ 0 w 174"/>
              <a:gd name="T3" fmla="*/ 2147483647 h 348"/>
              <a:gd name="T4" fmla="*/ 2147483647 w 174"/>
              <a:gd name="T5" fmla="*/ 2147483647 h 348"/>
              <a:gd name="T6" fmla="*/ 2147483647 w 174"/>
              <a:gd name="T7" fmla="*/ 2147483647 h 348"/>
              <a:gd name="T8" fmla="*/ 2147483647 w 174"/>
              <a:gd name="T9" fmla="*/ 0 h 3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4"/>
              <a:gd name="T16" fmla="*/ 0 h 348"/>
              <a:gd name="T17" fmla="*/ 174 w 174"/>
              <a:gd name="T18" fmla="*/ 348 h 3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4" h="348">
                <a:moveTo>
                  <a:pt x="173" y="0"/>
                </a:moveTo>
                <a:cubicBezTo>
                  <a:pt x="77" y="0"/>
                  <a:pt x="0" y="77"/>
                  <a:pt x="0" y="173"/>
                </a:cubicBezTo>
                <a:cubicBezTo>
                  <a:pt x="0" y="270"/>
                  <a:pt x="77" y="348"/>
                  <a:pt x="174" y="348"/>
                </a:cubicBezTo>
                <a:lnTo>
                  <a:pt x="174" y="174"/>
                </a:lnTo>
                <a:lnTo>
                  <a:pt x="173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6" name="WordArt 12"/>
          <p:cNvSpPr>
            <a:spLocks noChangeArrowheads="1" noChangeShapeType="1"/>
          </p:cNvSpPr>
          <p:nvPr/>
        </p:nvSpPr>
        <p:spPr bwMode="auto">
          <a:xfrm>
            <a:off x="4052570" y="2193290"/>
            <a:ext cx="119443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2400" kern="10">
                <a:ln w="9525">
                  <a:noFill/>
                  <a:round/>
                </a:ln>
                <a:latin typeface="黑体" panose="02010609060101010101" charset="-122"/>
                <a:ea typeface="黑体" panose="02010609060101010101" charset="-122"/>
              </a:rPr>
              <a:t>2</a:t>
            </a:r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3281363" y="4832350"/>
            <a:ext cx="2520950" cy="371475"/>
          </a:xfrm>
          <a:prstGeom prst="ellipse">
            <a:avLst/>
          </a:prstGeom>
          <a:gradFill rotWithShape="1">
            <a:gsLst>
              <a:gs pos="0">
                <a:schemeClr val="tx1">
                  <a:alpha val="39998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8" name="WordArt 24"/>
          <p:cNvSpPr>
            <a:spLocks noChangeArrowheads="1" noChangeShapeType="1"/>
          </p:cNvSpPr>
          <p:nvPr/>
        </p:nvSpPr>
        <p:spPr bwMode="auto">
          <a:xfrm>
            <a:off x="3740785" y="3453765"/>
            <a:ext cx="1706245" cy="6991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27"/>
              </a:avLst>
            </a:prstTxWarp>
          </a:bodyPr>
          <a:lstStyle/>
          <a:p>
            <a:r>
              <a:rPr lang="zh-CN" altLang="en-US" sz="2400" kern="10">
                <a:ln w="9525">
                  <a:noFill/>
                  <a:round/>
                </a:ln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项目计划</a:t>
            </a:r>
          </a:p>
        </p:txBody>
      </p:sp>
      <p:pic>
        <p:nvPicPr>
          <p:cNvPr id="13322" name="Picture 10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9085" y="3454400"/>
            <a:ext cx="993140" cy="487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685" y="396240"/>
            <a:ext cx="1090295" cy="480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 animBg="1"/>
      <p:bldP spid="16387" grpId="0" bldLvl="0" animBg="1"/>
      <p:bldP spid="16388" grpId="0" bldLvl="0" animBg="1"/>
      <p:bldP spid="16389" grpId="0" bldLvl="0" animBg="1"/>
      <p:bldP spid="16390" grpId="0" bldLvl="0" animBg="1"/>
      <p:bldP spid="16395" grpId="0" bldLvl="0" animBg="1"/>
      <p:bldP spid="16396" grpId="0" animBg="1"/>
      <p:bldP spid="16397" grpId="0" bldLvl="0" animBg="1"/>
      <p:bldP spid="16408" grpId="0" animBg="1"/>
    </p:bldLst>
  </p:timing>
</p:sld>
</file>

<file path=ppt/theme/theme1.xml><?xml version="1.0" encoding="utf-8"?>
<a:theme xmlns:a="http://schemas.openxmlformats.org/drawingml/2006/main" name="nordridesign.com">
  <a:themeElements>
    <a:clrScheme name="nordridesign.com 6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FF0517"/>
      </a:accent1>
      <a:accent2>
        <a:srgbClr val="BC000D"/>
      </a:accent2>
      <a:accent3>
        <a:srgbClr val="FFFFFF"/>
      </a:accent3>
      <a:accent4>
        <a:srgbClr val="000000"/>
      </a:accent4>
      <a:accent5>
        <a:srgbClr val="FFAAAB"/>
      </a:accent5>
      <a:accent6>
        <a:srgbClr val="AA000B"/>
      </a:accent6>
      <a:hlink>
        <a:srgbClr val="3A0004"/>
      </a:hlink>
      <a:folHlink>
        <a:srgbClr val="FF3B3B"/>
      </a:folHlink>
    </a:clrScheme>
    <a:fontScheme name="nordridesign.com">
      <a:majorFont>
        <a:latin typeface="Arial"/>
        <a:ea typeface="华文细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lnDef>
  </a:objectDefaults>
  <a:extraClrSchemeLst>
    <a:extraClrScheme>
      <a:clrScheme name="nordridesign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8A2D"/>
        </a:accent6>
        <a:hlink>
          <a:srgbClr val="463900"/>
        </a:hlink>
        <a:folHlink>
          <a:srgbClr val="FFE6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AD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2A94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C468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517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FFAAAB"/>
        </a:accent5>
        <a:accent6>
          <a:srgbClr val="AA000B"/>
        </a:accent6>
        <a:hlink>
          <a:srgbClr val="3A0004"/>
        </a:hlink>
        <a:folHlink>
          <a:srgbClr val="FF3B3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7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FE0BE"/>
        </a:accent1>
        <a:accent2>
          <a:srgbClr val="D1D46B"/>
        </a:accent2>
        <a:accent3>
          <a:srgbClr val="FFFFFF"/>
        </a:accent3>
        <a:accent4>
          <a:srgbClr val="000000"/>
        </a:accent4>
        <a:accent5>
          <a:srgbClr val="ECEDDB"/>
        </a:accent5>
        <a:accent6>
          <a:srgbClr val="BDC060"/>
        </a:accent6>
        <a:hlink>
          <a:srgbClr val="3A3B11"/>
        </a:hlink>
        <a:folHlink>
          <a:srgbClr val="DDDF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6FC01E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DCAB"/>
        </a:accent5>
        <a:accent6>
          <a:srgbClr val="476D10"/>
        </a:accent6>
        <a:hlink>
          <a:srgbClr val="26420A"/>
        </a:hlink>
        <a:folHlink>
          <a:srgbClr val="7BD5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667</Words>
  <Application>Microsoft Office PowerPoint</Application>
  <PresentationFormat>全屏显示(4:3)</PresentationFormat>
  <Paragraphs>167</Paragraphs>
  <Slides>19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MS UI Gothic</vt:lpstr>
      <vt:lpstr>黑体</vt:lpstr>
      <vt:lpstr>华文琥珀</vt:lpstr>
      <vt:lpstr>华文细黑</vt:lpstr>
      <vt:lpstr>华文新魏</vt:lpstr>
      <vt:lpstr>宋体</vt:lpstr>
      <vt:lpstr>微软雅黑</vt:lpstr>
      <vt:lpstr>新宋体</vt:lpstr>
      <vt:lpstr>Arial</vt:lpstr>
      <vt:lpstr>Wingdings</vt:lpstr>
      <vt:lpstr>nordridesign.com</vt:lpstr>
      <vt:lpstr>换客项目</vt:lpstr>
      <vt:lpstr>换客的相关网站与案例</vt:lpstr>
      <vt:lpstr>目录</vt:lpstr>
      <vt:lpstr>PowerPoint 演示文稿</vt:lpstr>
      <vt:lpstr>定位</vt:lpstr>
      <vt:lpstr>市场分析</vt:lpstr>
      <vt:lpstr>客户需求</vt:lpstr>
      <vt:lpstr>客户群</vt:lpstr>
      <vt:lpstr>PowerPoint 演示文稿</vt:lpstr>
      <vt:lpstr>主要工作</vt:lpstr>
      <vt:lpstr>营销方案</vt:lpstr>
      <vt:lpstr>PowerPoint 演示文稿</vt:lpstr>
      <vt:lpstr>核心竞争力</vt:lpstr>
      <vt:lpstr>优势资源</vt:lpstr>
      <vt:lpstr>PowerPoint 演示文稿</vt:lpstr>
      <vt:lpstr>需要支持</vt:lpstr>
      <vt:lpstr>PowerPoint 演示文稿</vt:lpstr>
      <vt:lpstr>分工情况</vt:lpstr>
      <vt:lpstr>PowerPoint 演示文稿</vt:lpstr>
    </vt:vector>
  </TitlesOfParts>
  <Company>NordriDesign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NordriDesign</dc:creator>
  <cp:keywords>ppt幻灯设计/ppt模板设计</cp:keywords>
  <dc:description>nordridesign.com</dc:description>
  <cp:lastModifiedBy>admin</cp:lastModifiedBy>
  <cp:revision>275</cp:revision>
  <cp:lastPrinted>2411-12-30T00:00:00Z</cp:lastPrinted>
  <dcterms:created xsi:type="dcterms:W3CDTF">2008-05-06T01:42:00Z</dcterms:created>
  <dcterms:modified xsi:type="dcterms:W3CDTF">2017-04-26T14:49:08Z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